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311" r:id="rId4"/>
    <p:sldId id="312" r:id="rId5"/>
    <p:sldId id="259" r:id="rId6"/>
    <p:sldId id="261" r:id="rId7"/>
    <p:sldId id="262" r:id="rId8"/>
    <p:sldId id="269" r:id="rId9"/>
    <p:sldId id="263" r:id="rId10"/>
    <p:sldId id="265" r:id="rId11"/>
    <p:sldId id="266" r:id="rId12"/>
    <p:sldId id="268" r:id="rId13"/>
    <p:sldId id="270" r:id="rId14"/>
    <p:sldId id="272" r:id="rId15"/>
    <p:sldId id="271" r:id="rId16"/>
    <p:sldId id="267" r:id="rId17"/>
    <p:sldId id="273" r:id="rId18"/>
    <p:sldId id="276" r:id="rId19"/>
    <p:sldId id="277" r:id="rId20"/>
    <p:sldId id="278" r:id="rId21"/>
    <p:sldId id="275" r:id="rId22"/>
    <p:sldId id="279" r:id="rId23"/>
    <p:sldId id="284" r:id="rId24"/>
    <p:sldId id="283" r:id="rId25"/>
    <p:sldId id="285" r:id="rId26"/>
    <p:sldId id="286" r:id="rId27"/>
    <p:sldId id="288" r:id="rId28"/>
    <p:sldId id="280" r:id="rId29"/>
    <p:sldId id="282" r:id="rId30"/>
    <p:sldId id="281" r:id="rId31"/>
    <p:sldId id="289" r:id="rId32"/>
    <p:sldId id="293" r:id="rId33"/>
    <p:sldId id="294" r:id="rId34"/>
    <p:sldId id="295" r:id="rId35"/>
    <p:sldId id="296" r:id="rId36"/>
    <p:sldId id="297" r:id="rId37"/>
    <p:sldId id="299" r:id="rId38"/>
    <p:sldId id="300" r:id="rId39"/>
    <p:sldId id="301" r:id="rId40"/>
    <p:sldId id="302" r:id="rId41"/>
    <p:sldId id="303" r:id="rId42"/>
    <p:sldId id="274" r:id="rId43"/>
    <p:sldId id="305" r:id="rId44"/>
    <p:sldId id="306" r:id="rId45"/>
    <p:sldId id="307" r:id="rId46"/>
    <p:sldId id="264" r:id="rId47"/>
    <p:sldId id="308" r:id="rId48"/>
    <p:sldId id="310" r:id="rId49"/>
    <p:sldId id="291"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7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1921FC-99F9-C005-2EB1-9B25FC28EEB7}" v="217" dt="2024-04-11T17:01:46.510"/>
    <p1510:client id="{27A43E74-6719-A1A7-D0B0-98E185E3F333}" v="47" dt="2024-04-11T14:13:30.392"/>
    <p1510:client id="{7BE2EA2D-1DC4-5750-C96E-EBF86717740B}" v="674" dt="2024-04-10T22:42:21.4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1" autoAdjust="0"/>
    <p:restoredTop sz="94660"/>
  </p:normalViewPr>
  <p:slideViewPr>
    <p:cSldViewPr snapToGrid="0">
      <p:cViewPr varScale="1">
        <p:scale>
          <a:sx n="68" d="100"/>
          <a:sy n="68" d="100"/>
        </p:scale>
        <p:origin x="11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DECA13-BD4F-4B37-B842-6FA2D95060C7}"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8CA2E48F-5F85-4412-BFB3-C3E319D33011}">
      <dgm:prSet phldrT="[Text]" phldr="0"/>
      <dgm:spPr/>
      <dgm:t>
        <a:bodyPr/>
        <a:lstStyle/>
        <a:p>
          <a:pPr rtl="0"/>
          <a:r>
            <a:rPr lang="en-US" dirty="0">
              <a:latin typeface="Libre Baskerville"/>
            </a:rPr>
            <a:t>Shows signs of having been denied food, water, sleep, or medical care?</a:t>
          </a:r>
        </a:p>
      </dgm:t>
    </dgm:pt>
    <dgm:pt modelId="{3FBC38F4-592E-44B1-A8B7-9D9033808210}" type="parTrans" cxnId="{0DD68C49-FF2F-4A3C-801A-0B6C27DEC9BD}">
      <dgm:prSet/>
      <dgm:spPr/>
      <dgm:t>
        <a:bodyPr/>
        <a:lstStyle/>
        <a:p>
          <a:endParaRPr lang="en-US"/>
        </a:p>
      </dgm:t>
    </dgm:pt>
    <dgm:pt modelId="{B7D86906-4D1C-4AFE-A5D3-198220918A63}" type="sibTrans" cxnId="{0DD68C49-FF2F-4A3C-801A-0B6C27DEC9BD}">
      <dgm:prSet/>
      <dgm:spPr/>
      <dgm:t>
        <a:bodyPr/>
        <a:lstStyle/>
        <a:p>
          <a:endParaRPr lang="en-US"/>
        </a:p>
      </dgm:t>
    </dgm:pt>
    <dgm:pt modelId="{231F5AB7-1B8A-40C9-AA08-BADFEC53FCE8}">
      <dgm:prSet phldrT="[Text]" phldr="0"/>
      <dgm:spPr/>
      <dgm:t>
        <a:bodyPr/>
        <a:lstStyle/>
        <a:p>
          <a:pPr rtl="0"/>
          <a:r>
            <a:rPr lang="en-US" dirty="0">
              <a:latin typeface="Libre Baskerville"/>
            </a:rPr>
            <a:t>Is the person living in unsuitable conditions?</a:t>
          </a:r>
        </a:p>
      </dgm:t>
    </dgm:pt>
    <dgm:pt modelId="{9DAEF7D4-2573-4A4D-9572-9F56DEAE30F3}" type="parTrans" cxnId="{D579C848-7E4F-4AEB-8B06-E0B4707D48D3}">
      <dgm:prSet/>
      <dgm:spPr/>
      <dgm:t>
        <a:bodyPr/>
        <a:lstStyle/>
        <a:p>
          <a:endParaRPr lang="en-US"/>
        </a:p>
      </dgm:t>
    </dgm:pt>
    <dgm:pt modelId="{99BFC30C-49D5-4AD6-8D45-DA79D6CEAD9A}" type="sibTrans" cxnId="{D579C848-7E4F-4AEB-8B06-E0B4707D48D3}">
      <dgm:prSet/>
      <dgm:spPr/>
      <dgm:t>
        <a:bodyPr/>
        <a:lstStyle/>
        <a:p>
          <a:endParaRPr lang="en-US"/>
        </a:p>
      </dgm:t>
    </dgm:pt>
    <dgm:pt modelId="{7AB259AF-C32C-4966-B572-7EBCFCF47D39}">
      <dgm:prSet phldrT="[Text]" phldr="0"/>
      <dgm:spPr/>
      <dgm:t>
        <a:bodyPr/>
        <a:lstStyle/>
        <a:p>
          <a:pPr rtl="0"/>
          <a:r>
            <a:rPr lang="en-US" dirty="0">
              <a:latin typeface="Libre Baskerville"/>
            </a:rPr>
            <a:t>Lack personal possessions and appear to not have a stable living situation?</a:t>
          </a:r>
        </a:p>
      </dgm:t>
    </dgm:pt>
    <dgm:pt modelId="{F5285A4A-862F-4976-9507-4363CCDEAAEE}" type="parTrans" cxnId="{678588B8-4CB7-4D3F-A7FD-33F38B7FFC3C}">
      <dgm:prSet/>
      <dgm:spPr/>
      <dgm:t>
        <a:bodyPr/>
        <a:lstStyle/>
        <a:p>
          <a:endParaRPr lang="en-US"/>
        </a:p>
      </dgm:t>
    </dgm:pt>
    <dgm:pt modelId="{C3AC0AAF-94FF-40E9-BD14-0E50FD3C95B0}" type="sibTrans" cxnId="{678588B8-4CB7-4D3F-A7FD-33F38B7FFC3C}">
      <dgm:prSet/>
      <dgm:spPr/>
      <dgm:t>
        <a:bodyPr/>
        <a:lstStyle/>
        <a:p>
          <a:endParaRPr lang="en-US"/>
        </a:p>
      </dgm:t>
    </dgm:pt>
    <dgm:pt modelId="{B2B4FF45-628B-4A3F-9B1A-4EB66D24B1E7}">
      <dgm:prSet phldrT="[Text]" phldr="0"/>
      <dgm:spPr/>
      <dgm:t>
        <a:bodyPr/>
        <a:lstStyle/>
        <a:p>
          <a:pPr rtl="0"/>
          <a:r>
            <a:rPr lang="en-US" dirty="0">
              <a:latin typeface="Libre Baskerville"/>
            </a:rPr>
            <a:t> Inability to leave home or place of work.</a:t>
          </a:r>
        </a:p>
      </dgm:t>
    </dgm:pt>
    <dgm:pt modelId="{0B17E93C-CFDD-4C90-8751-C7A7CC63491C}" type="parTrans" cxnId="{20910F31-23FF-4AC5-A940-62251B8113FF}">
      <dgm:prSet/>
      <dgm:spPr/>
      <dgm:t>
        <a:bodyPr/>
        <a:lstStyle/>
        <a:p>
          <a:endParaRPr lang="en-US"/>
        </a:p>
      </dgm:t>
    </dgm:pt>
    <dgm:pt modelId="{A6B7AF15-B7C4-4852-B544-CE698726D2D2}" type="sibTrans" cxnId="{20910F31-23FF-4AC5-A940-62251B8113FF}">
      <dgm:prSet/>
      <dgm:spPr/>
      <dgm:t>
        <a:bodyPr/>
        <a:lstStyle/>
        <a:p>
          <a:endParaRPr lang="en-US"/>
        </a:p>
      </dgm:t>
    </dgm:pt>
    <dgm:pt modelId="{41C3C56B-EA92-4A26-9001-A71DE99A4C62}">
      <dgm:prSet phldrT="[Text]" phldr="0"/>
      <dgm:spPr/>
      <dgm:t>
        <a:bodyPr/>
        <a:lstStyle/>
        <a:p>
          <a:pPr rtl="0"/>
          <a:r>
            <a:rPr lang="en-US" dirty="0">
              <a:latin typeface="Libre Baskerville"/>
            </a:rPr>
            <a:t>Acts fearful, timid, or submissive?</a:t>
          </a:r>
        </a:p>
      </dgm:t>
    </dgm:pt>
    <dgm:pt modelId="{B45EF2FA-0F73-48BA-86B2-9C4EB8BBA1B8}" type="parTrans" cxnId="{CC5C66F9-AE22-411B-91BF-5D5ABD2F0FE4}">
      <dgm:prSet/>
      <dgm:spPr/>
      <dgm:t>
        <a:bodyPr/>
        <a:lstStyle/>
        <a:p>
          <a:endParaRPr lang="en-US"/>
        </a:p>
      </dgm:t>
    </dgm:pt>
    <dgm:pt modelId="{4531FAEC-ED03-4A6B-AF82-69950DDB921C}" type="sibTrans" cxnId="{CC5C66F9-AE22-411B-91BF-5D5ABD2F0FE4}">
      <dgm:prSet/>
      <dgm:spPr/>
      <dgm:t>
        <a:bodyPr/>
        <a:lstStyle/>
        <a:p>
          <a:endParaRPr lang="en-US"/>
        </a:p>
      </dgm:t>
    </dgm:pt>
    <dgm:pt modelId="{7C13BBE0-76C6-4CFA-88F9-5A05AE68968B}">
      <dgm:prSet phldr="0"/>
      <dgm:spPr/>
      <dgm:t>
        <a:bodyPr/>
        <a:lstStyle/>
        <a:p>
          <a:pPr rtl="0"/>
          <a:r>
            <a:rPr lang="en-US" dirty="0">
              <a:latin typeface="Libre Baskerville"/>
            </a:rPr>
            <a:t>Inability to speak for oneself or share's one's own information. </a:t>
          </a:r>
        </a:p>
      </dgm:t>
    </dgm:pt>
    <dgm:pt modelId="{E4BB377F-D9C3-4CAF-B317-C76A62D6E519}" type="parTrans" cxnId="{C2EB5297-0FF0-4B29-800E-469C8D72DCF3}">
      <dgm:prSet/>
      <dgm:spPr/>
    </dgm:pt>
    <dgm:pt modelId="{98FBCF3E-F7BE-49B3-A103-5D7BAD2742A5}" type="sibTrans" cxnId="{C2EB5297-0FF0-4B29-800E-469C8D72DCF3}">
      <dgm:prSet/>
      <dgm:spPr/>
      <dgm:t>
        <a:bodyPr/>
        <a:lstStyle/>
        <a:p>
          <a:endParaRPr lang="en-US"/>
        </a:p>
      </dgm:t>
    </dgm:pt>
    <dgm:pt modelId="{40EEEC31-59E6-4152-8B54-D5CCB5E59C53}">
      <dgm:prSet phldr="0"/>
      <dgm:spPr/>
      <dgm:t>
        <a:bodyPr/>
        <a:lstStyle/>
        <a:p>
          <a:pPr rtl="0"/>
          <a:r>
            <a:rPr lang="en-US" dirty="0">
              <a:latin typeface="Libre Baskerville"/>
            </a:rPr>
            <a:t> Appears to be coached on what to say.</a:t>
          </a:r>
        </a:p>
      </dgm:t>
    </dgm:pt>
    <dgm:pt modelId="{CC221D81-2AF0-4243-9FA9-63C3959DE95B}" type="parTrans" cxnId="{FB81CCF3-EFAF-4BBB-975A-0599FDC83529}">
      <dgm:prSet/>
      <dgm:spPr/>
    </dgm:pt>
    <dgm:pt modelId="{A85E1B6B-4003-45B8-8501-CFA62A72F0F2}" type="sibTrans" cxnId="{FB81CCF3-EFAF-4BBB-975A-0599FDC83529}">
      <dgm:prSet/>
      <dgm:spPr/>
      <dgm:t>
        <a:bodyPr/>
        <a:lstStyle/>
        <a:p>
          <a:endParaRPr lang="en-US"/>
        </a:p>
      </dgm:t>
    </dgm:pt>
    <dgm:pt modelId="{3C11F60E-CBCE-40AF-B0C6-7026C0B62905}">
      <dgm:prSet phldr="0"/>
      <dgm:spPr/>
      <dgm:t>
        <a:bodyPr/>
        <a:lstStyle/>
        <a:p>
          <a:pPr rtl="0"/>
          <a:r>
            <a:rPr lang="en-US" dirty="0">
              <a:latin typeface="Libre Baskerville"/>
            </a:rPr>
            <a:t>Has bruises or other injuries in various stages of healing?</a:t>
          </a:r>
        </a:p>
      </dgm:t>
    </dgm:pt>
    <dgm:pt modelId="{D9DFC182-644E-40C8-B4CF-9F07A2C97051}" type="parTrans" cxnId="{9A2457AB-6E89-413C-BA2D-AD2C846F6D84}">
      <dgm:prSet/>
      <dgm:spPr/>
    </dgm:pt>
    <dgm:pt modelId="{0A1C254F-2A01-45DD-8FB5-4AB1ED9DFD2C}" type="sibTrans" cxnId="{9A2457AB-6E89-413C-BA2D-AD2C846F6D84}">
      <dgm:prSet/>
      <dgm:spPr/>
      <dgm:t>
        <a:bodyPr/>
        <a:lstStyle/>
        <a:p>
          <a:endParaRPr lang="en-US"/>
        </a:p>
        <a:p>
          <a:endParaRPr lang="en-US"/>
        </a:p>
      </dgm:t>
    </dgm:pt>
    <dgm:pt modelId="{A1BD7306-14F1-4DC4-80B5-E7262D85E831}">
      <dgm:prSet phldr="0"/>
      <dgm:spPr/>
      <dgm:t>
        <a:bodyPr/>
        <a:lstStyle/>
        <a:p>
          <a:pPr rtl="0"/>
          <a:r>
            <a:rPr lang="en-US" dirty="0">
              <a:latin typeface="Libre Baskerville"/>
            </a:rPr>
            <a:t>Has no identification documents (ID or passport)</a:t>
          </a:r>
        </a:p>
      </dgm:t>
    </dgm:pt>
    <dgm:pt modelId="{F635E1F6-F288-4D9F-992C-A3B300829384}" type="parTrans" cxnId="{07439F21-C7D7-48B8-AAD3-150B969A66AD}">
      <dgm:prSet/>
      <dgm:spPr/>
    </dgm:pt>
    <dgm:pt modelId="{56FC1B41-234F-46A9-A3D6-53E46C39DD70}" type="sibTrans" cxnId="{07439F21-C7D7-48B8-AAD3-150B969A66AD}">
      <dgm:prSet/>
      <dgm:spPr/>
      <dgm:t>
        <a:bodyPr/>
        <a:lstStyle/>
        <a:p>
          <a:endParaRPr lang="en-US"/>
        </a:p>
      </dgm:t>
    </dgm:pt>
    <dgm:pt modelId="{B69DA55A-C039-405D-B459-13A1328DD6C6}" type="pres">
      <dgm:prSet presAssocID="{39DECA13-BD4F-4B37-B842-6FA2D95060C7}" presName="diagram" presStyleCnt="0">
        <dgm:presLayoutVars>
          <dgm:dir/>
          <dgm:resizeHandles val="exact"/>
        </dgm:presLayoutVars>
      </dgm:prSet>
      <dgm:spPr/>
    </dgm:pt>
    <dgm:pt modelId="{F071ADB8-531D-4EFF-BC22-AA64B17672BE}" type="pres">
      <dgm:prSet presAssocID="{8CA2E48F-5F85-4412-BFB3-C3E319D33011}" presName="node" presStyleLbl="node1" presStyleIdx="0" presStyleCnt="9">
        <dgm:presLayoutVars>
          <dgm:bulletEnabled val="1"/>
        </dgm:presLayoutVars>
      </dgm:prSet>
      <dgm:spPr/>
    </dgm:pt>
    <dgm:pt modelId="{339D504C-1A5D-4DC7-A615-FC0A072AE066}" type="pres">
      <dgm:prSet presAssocID="{B7D86906-4D1C-4AFE-A5D3-198220918A63}" presName="sibTrans" presStyleLbl="sibTrans2D1" presStyleIdx="0" presStyleCnt="8"/>
      <dgm:spPr/>
    </dgm:pt>
    <dgm:pt modelId="{ACF6F2E8-D031-47B1-84A5-021A9A5EC19D}" type="pres">
      <dgm:prSet presAssocID="{B7D86906-4D1C-4AFE-A5D3-198220918A63}" presName="connectorText" presStyleLbl="sibTrans2D1" presStyleIdx="0" presStyleCnt="8"/>
      <dgm:spPr/>
    </dgm:pt>
    <dgm:pt modelId="{633BDB85-DE06-44AD-8416-70370E3494BE}" type="pres">
      <dgm:prSet presAssocID="{A1BD7306-14F1-4DC4-80B5-E7262D85E831}" presName="node" presStyleLbl="node1" presStyleIdx="1" presStyleCnt="9">
        <dgm:presLayoutVars>
          <dgm:bulletEnabled val="1"/>
        </dgm:presLayoutVars>
      </dgm:prSet>
      <dgm:spPr/>
    </dgm:pt>
    <dgm:pt modelId="{C23291DD-B879-421E-96A3-12904D09D18C}" type="pres">
      <dgm:prSet presAssocID="{56FC1B41-234F-46A9-A3D6-53E46C39DD70}" presName="sibTrans" presStyleLbl="sibTrans2D1" presStyleIdx="1" presStyleCnt="8"/>
      <dgm:spPr/>
    </dgm:pt>
    <dgm:pt modelId="{55BC151A-5586-4E53-94A8-C38450211EF5}" type="pres">
      <dgm:prSet presAssocID="{56FC1B41-234F-46A9-A3D6-53E46C39DD70}" presName="connectorText" presStyleLbl="sibTrans2D1" presStyleIdx="1" presStyleCnt="8"/>
      <dgm:spPr/>
    </dgm:pt>
    <dgm:pt modelId="{30AD414C-F1C3-4950-BB3E-67BA422F93BF}" type="pres">
      <dgm:prSet presAssocID="{7C13BBE0-76C6-4CFA-88F9-5A05AE68968B}" presName="node" presStyleLbl="node1" presStyleIdx="2" presStyleCnt="9">
        <dgm:presLayoutVars>
          <dgm:bulletEnabled val="1"/>
        </dgm:presLayoutVars>
      </dgm:prSet>
      <dgm:spPr/>
    </dgm:pt>
    <dgm:pt modelId="{AF7EAA01-9258-41F2-A1B2-DA3C4AB1B9DF}" type="pres">
      <dgm:prSet presAssocID="{98FBCF3E-F7BE-49B3-A103-5D7BAD2742A5}" presName="sibTrans" presStyleLbl="sibTrans2D1" presStyleIdx="2" presStyleCnt="8"/>
      <dgm:spPr/>
    </dgm:pt>
    <dgm:pt modelId="{07C8CCCF-B2C5-49CC-8F60-13F3E9BE51AF}" type="pres">
      <dgm:prSet presAssocID="{98FBCF3E-F7BE-49B3-A103-5D7BAD2742A5}" presName="connectorText" presStyleLbl="sibTrans2D1" presStyleIdx="2" presStyleCnt="8"/>
      <dgm:spPr/>
    </dgm:pt>
    <dgm:pt modelId="{563A9F8D-C605-44CF-9A14-4B06253A877B}" type="pres">
      <dgm:prSet presAssocID="{40EEEC31-59E6-4152-8B54-D5CCB5E59C53}" presName="node" presStyleLbl="node1" presStyleIdx="3" presStyleCnt="9">
        <dgm:presLayoutVars>
          <dgm:bulletEnabled val="1"/>
        </dgm:presLayoutVars>
      </dgm:prSet>
      <dgm:spPr/>
    </dgm:pt>
    <dgm:pt modelId="{4C401C93-DE72-4D29-AACC-D2BA74ABA67F}" type="pres">
      <dgm:prSet presAssocID="{A85E1B6B-4003-45B8-8501-CFA62A72F0F2}" presName="sibTrans" presStyleLbl="sibTrans2D1" presStyleIdx="3" presStyleCnt="8"/>
      <dgm:spPr/>
    </dgm:pt>
    <dgm:pt modelId="{43DEA75B-7A4E-494D-8AAC-876609A79F09}" type="pres">
      <dgm:prSet presAssocID="{A85E1B6B-4003-45B8-8501-CFA62A72F0F2}" presName="connectorText" presStyleLbl="sibTrans2D1" presStyleIdx="3" presStyleCnt="8"/>
      <dgm:spPr/>
    </dgm:pt>
    <dgm:pt modelId="{FCDB62A0-EBBB-4FB5-B401-19B8664883C9}" type="pres">
      <dgm:prSet presAssocID="{231F5AB7-1B8A-40C9-AA08-BADFEC53FCE8}" presName="node" presStyleLbl="node1" presStyleIdx="4" presStyleCnt="9">
        <dgm:presLayoutVars>
          <dgm:bulletEnabled val="1"/>
        </dgm:presLayoutVars>
      </dgm:prSet>
      <dgm:spPr/>
    </dgm:pt>
    <dgm:pt modelId="{D1437BE3-4A14-4319-96EF-7351F761C854}" type="pres">
      <dgm:prSet presAssocID="{99BFC30C-49D5-4AD6-8D45-DA79D6CEAD9A}" presName="sibTrans" presStyleLbl="sibTrans2D1" presStyleIdx="4" presStyleCnt="8"/>
      <dgm:spPr/>
    </dgm:pt>
    <dgm:pt modelId="{BB25BB7D-EEC6-47C7-A34E-CB577BAF4B45}" type="pres">
      <dgm:prSet presAssocID="{99BFC30C-49D5-4AD6-8D45-DA79D6CEAD9A}" presName="connectorText" presStyleLbl="sibTrans2D1" presStyleIdx="4" presStyleCnt="8"/>
      <dgm:spPr/>
    </dgm:pt>
    <dgm:pt modelId="{6C1127AE-B8EC-4165-9F92-7611B4EFDD0D}" type="pres">
      <dgm:prSet presAssocID="{7AB259AF-C32C-4966-B572-7EBCFCF47D39}" presName="node" presStyleLbl="node1" presStyleIdx="5" presStyleCnt="9">
        <dgm:presLayoutVars>
          <dgm:bulletEnabled val="1"/>
        </dgm:presLayoutVars>
      </dgm:prSet>
      <dgm:spPr/>
    </dgm:pt>
    <dgm:pt modelId="{C7CA932E-D6DF-447C-8EED-BC0FACE6CD20}" type="pres">
      <dgm:prSet presAssocID="{C3AC0AAF-94FF-40E9-BD14-0E50FD3C95B0}" presName="sibTrans" presStyleLbl="sibTrans2D1" presStyleIdx="5" presStyleCnt="8"/>
      <dgm:spPr/>
    </dgm:pt>
    <dgm:pt modelId="{26AF49AA-F3BF-4BAC-A184-049C46CB2BD0}" type="pres">
      <dgm:prSet presAssocID="{C3AC0AAF-94FF-40E9-BD14-0E50FD3C95B0}" presName="connectorText" presStyleLbl="sibTrans2D1" presStyleIdx="5" presStyleCnt="8"/>
      <dgm:spPr/>
    </dgm:pt>
    <dgm:pt modelId="{2CDFB3D5-F9D6-43D2-AAE3-EC69EF3AB4EF}" type="pres">
      <dgm:prSet presAssocID="{3C11F60E-CBCE-40AF-B0C6-7026C0B62905}" presName="node" presStyleLbl="node1" presStyleIdx="6" presStyleCnt="9">
        <dgm:presLayoutVars>
          <dgm:bulletEnabled val="1"/>
        </dgm:presLayoutVars>
      </dgm:prSet>
      <dgm:spPr/>
    </dgm:pt>
    <dgm:pt modelId="{A9F826E3-CCCE-48C9-95F3-1C78F83CEEB6}" type="pres">
      <dgm:prSet presAssocID="{0A1C254F-2A01-45DD-8FB5-4AB1ED9DFD2C}" presName="sibTrans" presStyleLbl="sibTrans2D1" presStyleIdx="6" presStyleCnt="8"/>
      <dgm:spPr/>
    </dgm:pt>
    <dgm:pt modelId="{89788A74-E02A-4CF7-8B2E-FE98F632D419}" type="pres">
      <dgm:prSet presAssocID="{0A1C254F-2A01-45DD-8FB5-4AB1ED9DFD2C}" presName="connectorText" presStyleLbl="sibTrans2D1" presStyleIdx="6" presStyleCnt="8"/>
      <dgm:spPr/>
    </dgm:pt>
    <dgm:pt modelId="{02338F42-32FA-4CE8-A160-310223F64358}" type="pres">
      <dgm:prSet presAssocID="{B2B4FF45-628B-4A3F-9B1A-4EB66D24B1E7}" presName="node" presStyleLbl="node1" presStyleIdx="7" presStyleCnt="9">
        <dgm:presLayoutVars>
          <dgm:bulletEnabled val="1"/>
        </dgm:presLayoutVars>
      </dgm:prSet>
      <dgm:spPr/>
    </dgm:pt>
    <dgm:pt modelId="{16AF7360-7EB3-4B7F-80DD-1FA114D955AB}" type="pres">
      <dgm:prSet presAssocID="{A6B7AF15-B7C4-4852-B544-CE698726D2D2}" presName="sibTrans" presStyleLbl="sibTrans2D1" presStyleIdx="7" presStyleCnt="8"/>
      <dgm:spPr/>
    </dgm:pt>
    <dgm:pt modelId="{85F51E71-4D34-4E97-9520-F1935B8603FF}" type="pres">
      <dgm:prSet presAssocID="{A6B7AF15-B7C4-4852-B544-CE698726D2D2}" presName="connectorText" presStyleLbl="sibTrans2D1" presStyleIdx="7" presStyleCnt="8"/>
      <dgm:spPr/>
    </dgm:pt>
    <dgm:pt modelId="{FD55E8E0-BA62-4BA6-8F8D-C3C769D814CA}" type="pres">
      <dgm:prSet presAssocID="{41C3C56B-EA92-4A26-9001-A71DE99A4C62}" presName="node" presStyleLbl="node1" presStyleIdx="8" presStyleCnt="9">
        <dgm:presLayoutVars>
          <dgm:bulletEnabled val="1"/>
        </dgm:presLayoutVars>
      </dgm:prSet>
      <dgm:spPr/>
    </dgm:pt>
  </dgm:ptLst>
  <dgm:cxnLst>
    <dgm:cxn modelId="{596F1B01-373F-4F62-AB3F-62F64C1A4017}" type="presOf" srcId="{0A1C254F-2A01-45DD-8FB5-4AB1ED9DFD2C}" destId="{89788A74-E02A-4CF7-8B2E-FE98F632D419}" srcOrd="1" destOrd="0" presId="urn:microsoft.com/office/officeart/2005/8/layout/process5"/>
    <dgm:cxn modelId="{BEB6AE0B-FF72-46BD-819F-2AB2A0B9C3E4}" type="presOf" srcId="{C3AC0AAF-94FF-40E9-BD14-0E50FD3C95B0}" destId="{C7CA932E-D6DF-447C-8EED-BC0FACE6CD20}" srcOrd="0" destOrd="0" presId="urn:microsoft.com/office/officeart/2005/8/layout/process5"/>
    <dgm:cxn modelId="{86870615-CC9B-48B8-857C-FD819308BE07}" type="presOf" srcId="{3C11F60E-CBCE-40AF-B0C6-7026C0B62905}" destId="{2CDFB3D5-F9D6-43D2-AAE3-EC69EF3AB4EF}" srcOrd="0" destOrd="0" presId="urn:microsoft.com/office/officeart/2005/8/layout/process5"/>
    <dgm:cxn modelId="{07439F21-C7D7-48B8-AAD3-150B969A66AD}" srcId="{39DECA13-BD4F-4B37-B842-6FA2D95060C7}" destId="{A1BD7306-14F1-4DC4-80B5-E7262D85E831}" srcOrd="1" destOrd="0" parTransId="{F635E1F6-F288-4D9F-992C-A3B300829384}" sibTransId="{56FC1B41-234F-46A9-A3D6-53E46C39DD70}"/>
    <dgm:cxn modelId="{F2F4C92C-0238-4E3F-821D-278C6FE8684B}" type="presOf" srcId="{C3AC0AAF-94FF-40E9-BD14-0E50FD3C95B0}" destId="{26AF49AA-F3BF-4BAC-A184-049C46CB2BD0}" srcOrd="1" destOrd="0" presId="urn:microsoft.com/office/officeart/2005/8/layout/process5"/>
    <dgm:cxn modelId="{B8B0D730-DFC1-4E69-9881-61A5B5F2A7AB}" type="presOf" srcId="{56FC1B41-234F-46A9-A3D6-53E46C39DD70}" destId="{55BC151A-5586-4E53-94A8-C38450211EF5}" srcOrd="1" destOrd="0" presId="urn:microsoft.com/office/officeart/2005/8/layout/process5"/>
    <dgm:cxn modelId="{20910F31-23FF-4AC5-A940-62251B8113FF}" srcId="{39DECA13-BD4F-4B37-B842-6FA2D95060C7}" destId="{B2B4FF45-628B-4A3F-9B1A-4EB66D24B1E7}" srcOrd="7" destOrd="0" parTransId="{0B17E93C-CFDD-4C90-8751-C7A7CC63491C}" sibTransId="{A6B7AF15-B7C4-4852-B544-CE698726D2D2}"/>
    <dgm:cxn modelId="{46B11336-0F27-4EA9-926D-69326D12FB74}" type="presOf" srcId="{B7D86906-4D1C-4AFE-A5D3-198220918A63}" destId="{ACF6F2E8-D031-47B1-84A5-021A9A5EC19D}" srcOrd="1" destOrd="0" presId="urn:microsoft.com/office/officeart/2005/8/layout/process5"/>
    <dgm:cxn modelId="{D579C848-7E4F-4AEB-8B06-E0B4707D48D3}" srcId="{39DECA13-BD4F-4B37-B842-6FA2D95060C7}" destId="{231F5AB7-1B8A-40C9-AA08-BADFEC53FCE8}" srcOrd="4" destOrd="0" parTransId="{9DAEF7D4-2573-4A4D-9572-9F56DEAE30F3}" sibTransId="{99BFC30C-49D5-4AD6-8D45-DA79D6CEAD9A}"/>
    <dgm:cxn modelId="{0DD68C49-FF2F-4A3C-801A-0B6C27DEC9BD}" srcId="{39DECA13-BD4F-4B37-B842-6FA2D95060C7}" destId="{8CA2E48F-5F85-4412-BFB3-C3E319D33011}" srcOrd="0" destOrd="0" parTransId="{3FBC38F4-592E-44B1-A8B7-9D9033808210}" sibTransId="{B7D86906-4D1C-4AFE-A5D3-198220918A63}"/>
    <dgm:cxn modelId="{D2A16C6F-4B13-4828-9057-BCD84178A3ED}" type="presOf" srcId="{98FBCF3E-F7BE-49B3-A103-5D7BAD2742A5}" destId="{AF7EAA01-9258-41F2-A1B2-DA3C4AB1B9DF}" srcOrd="0" destOrd="0" presId="urn:microsoft.com/office/officeart/2005/8/layout/process5"/>
    <dgm:cxn modelId="{37A27171-AC06-4425-8420-7D0AD0194FCC}" type="presOf" srcId="{0A1C254F-2A01-45DD-8FB5-4AB1ED9DFD2C}" destId="{A9F826E3-CCCE-48C9-95F3-1C78F83CEEB6}" srcOrd="0" destOrd="0" presId="urn:microsoft.com/office/officeart/2005/8/layout/process5"/>
    <dgm:cxn modelId="{9AAFF773-14CF-4D3D-B0D1-58D050EA9A94}" type="presOf" srcId="{39DECA13-BD4F-4B37-B842-6FA2D95060C7}" destId="{B69DA55A-C039-405D-B459-13A1328DD6C6}" srcOrd="0" destOrd="0" presId="urn:microsoft.com/office/officeart/2005/8/layout/process5"/>
    <dgm:cxn modelId="{18E56657-14B7-4AB9-936F-677394E3A38C}" type="presOf" srcId="{99BFC30C-49D5-4AD6-8D45-DA79D6CEAD9A}" destId="{D1437BE3-4A14-4319-96EF-7351F761C854}" srcOrd="0" destOrd="0" presId="urn:microsoft.com/office/officeart/2005/8/layout/process5"/>
    <dgm:cxn modelId="{31D08178-C59F-4806-8B28-9B55F8C79BBB}" type="presOf" srcId="{99BFC30C-49D5-4AD6-8D45-DA79D6CEAD9A}" destId="{BB25BB7D-EEC6-47C7-A34E-CB577BAF4B45}" srcOrd="1" destOrd="0" presId="urn:microsoft.com/office/officeart/2005/8/layout/process5"/>
    <dgm:cxn modelId="{F0149878-2421-430A-9218-A53A45CCFD83}" type="presOf" srcId="{B7D86906-4D1C-4AFE-A5D3-198220918A63}" destId="{339D504C-1A5D-4DC7-A615-FC0A072AE066}" srcOrd="0" destOrd="0" presId="urn:microsoft.com/office/officeart/2005/8/layout/process5"/>
    <dgm:cxn modelId="{050D8D79-7C24-41AF-9CB4-E3BFEAEF3758}" type="presOf" srcId="{A6B7AF15-B7C4-4852-B544-CE698726D2D2}" destId="{85F51E71-4D34-4E97-9520-F1935B8603FF}" srcOrd="1" destOrd="0" presId="urn:microsoft.com/office/officeart/2005/8/layout/process5"/>
    <dgm:cxn modelId="{80C3037E-48F7-4B5E-8813-4A5B808EB342}" type="presOf" srcId="{56FC1B41-234F-46A9-A3D6-53E46C39DD70}" destId="{C23291DD-B879-421E-96A3-12904D09D18C}" srcOrd="0" destOrd="0" presId="urn:microsoft.com/office/officeart/2005/8/layout/process5"/>
    <dgm:cxn modelId="{3D4DFC88-8519-44E9-81D3-07E176D639F8}" type="presOf" srcId="{41C3C56B-EA92-4A26-9001-A71DE99A4C62}" destId="{FD55E8E0-BA62-4BA6-8F8D-C3C769D814CA}" srcOrd="0" destOrd="0" presId="urn:microsoft.com/office/officeart/2005/8/layout/process5"/>
    <dgm:cxn modelId="{9E423294-BEFE-475E-A818-232A71D47F32}" type="presOf" srcId="{A85E1B6B-4003-45B8-8501-CFA62A72F0F2}" destId="{4C401C93-DE72-4D29-AACC-D2BA74ABA67F}" srcOrd="0" destOrd="0" presId="urn:microsoft.com/office/officeart/2005/8/layout/process5"/>
    <dgm:cxn modelId="{C2EB5297-0FF0-4B29-800E-469C8D72DCF3}" srcId="{39DECA13-BD4F-4B37-B842-6FA2D95060C7}" destId="{7C13BBE0-76C6-4CFA-88F9-5A05AE68968B}" srcOrd="2" destOrd="0" parTransId="{E4BB377F-D9C3-4CAF-B317-C76A62D6E519}" sibTransId="{98FBCF3E-F7BE-49B3-A103-5D7BAD2742A5}"/>
    <dgm:cxn modelId="{DD960B9B-45FD-49D3-9283-12720A62E951}" type="presOf" srcId="{231F5AB7-1B8A-40C9-AA08-BADFEC53FCE8}" destId="{FCDB62A0-EBBB-4FB5-B401-19B8664883C9}" srcOrd="0" destOrd="0" presId="urn:microsoft.com/office/officeart/2005/8/layout/process5"/>
    <dgm:cxn modelId="{7FEC70A6-8DEF-4BC4-A6DC-A45E3E8BF66E}" type="presOf" srcId="{40EEEC31-59E6-4152-8B54-D5CCB5E59C53}" destId="{563A9F8D-C605-44CF-9A14-4B06253A877B}" srcOrd="0" destOrd="0" presId="urn:microsoft.com/office/officeart/2005/8/layout/process5"/>
    <dgm:cxn modelId="{9A2457AB-6E89-413C-BA2D-AD2C846F6D84}" srcId="{39DECA13-BD4F-4B37-B842-6FA2D95060C7}" destId="{3C11F60E-CBCE-40AF-B0C6-7026C0B62905}" srcOrd="6" destOrd="0" parTransId="{D9DFC182-644E-40C8-B4CF-9F07A2C97051}" sibTransId="{0A1C254F-2A01-45DD-8FB5-4AB1ED9DFD2C}"/>
    <dgm:cxn modelId="{43448EB2-07EF-4671-ACD9-CE89E61E9494}" type="presOf" srcId="{A1BD7306-14F1-4DC4-80B5-E7262D85E831}" destId="{633BDB85-DE06-44AD-8416-70370E3494BE}" srcOrd="0" destOrd="0" presId="urn:microsoft.com/office/officeart/2005/8/layout/process5"/>
    <dgm:cxn modelId="{678588B8-4CB7-4D3F-A7FD-33F38B7FFC3C}" srcId="{39DECA13-BD4F-4B37-B842-6FA2D95060C7}" destId="{7AB259AF-C32C-4966-B572-7EBCFCF47D39}" srcOrd="5" destOrd="0" parTransId="{F5285A4A-862F-4976-9507-4363CCDEAAEE}" sibTransId="{C3AC0AAF-94FF-40E9-BD14-0E50FD3C95B0}"/>
    <dgm:cxn modelId="{B9D434BE-0AA6-4D85-95FC-08BF7669E3F2}" type="presOf" srcId="{98FBCF3E-F7BE-49B3-A103-5D7BAD2742A5}" destId="{07C8CCCF-B2C5-49CC-8F60-13F3E9BE51AF}" srcOrd="1" destOrd="0" presId="urn:microsoft.com/office/officeart/2005/8/layout/process5"/>
    <dgm:cxn modelId="{1CE9B7BE-1919-4DE9-B7BF-6A99F5ED47F9}" type="presOf" srcId="{B2B4FF45-628B-4A3F-9B1A-4EB66D24B1E7}" destId="{02338F42-32FA-4CE8-A160-310223F64358}" srcOrd="0" destOrd="0" presId="urn:microsoft.com/office/officeart/2005/8/layout/process5"/>
    <dgm:cxn modelId="{5B1E54D5-3AF6-4301-A045-DB2962D55233}" type="presOf" srcId="{7AB259AF-C32C-4966-B572-7EBCFCF47D39}" destId="{6C1127AE-B8EC-4165-9F92-7611B4EFDD0D}" srcOrd="0" destOrd="0" presId="urn:microsoft.com/office/officeart/2005/8/layout/process5"/>
    <dgm:cxn modelId="{FB81CCF3-EFAF-4BBB-975A-0599FDC83529}" srcId="{39DECA13-BD4F-4B37-B842-6FA2D95060C7}" destId="{40EEEC31-59E6-4152-8B54-D5CCB5E59C53}" srcOrd="3" destOrd="0" parTransId="{CC221D81-2AF0-4243-9FA9-63C3959DE95B}" sibTransId="{A85E1B6B-4003-45B8-8501-CFA62A72F0F2}"/>
    <dgm:cxn modelId="{52617FF4-D711-4C73-8571-4E2AD5543BBD}" type="presOf" srcId="{A6B7AF15-B7C4-4852-B544-CE698726D2D2}" destId="{16AF7360-7EB3-4B7F-80DD-1FA114D955AB}" srcOrd="0" destOrd="0" presId="urn:microsoft.com/office/officeart/2005/8/layout/process5"/>
    <dgm:cxn modelId="{F01919F7-E540-4CE9-A496-1C38DD157DF1}" type="presOf" srcId="{A85E1B6B-4003-45B8-8501-CFA62A72F0F2}" destId="{43DEA75B-7A4E-494D-8AAC-876609A79F09}" srcOrd="1" destOrd="0" presId="urn:microsoft.com/office/officeart/2005/8/layout/process5"/>
    <dgm:cxn modelId="{4BEA6DF8-67C1-4CE2-B8E3-8C3B85ED7C9E}" type="presOf" srcId="{8CA2E48F-5F85-4412-BFB3-C3E319D33011}" destId="{F071ADB8-531D-4EFF-BC22-AA64B17672BE}" srcOrd="0" destOrd="0" presId="urn:microsoft.com/office/officeart/2005/8/layout/process5"/>
    <dgm:cxn modelId="{CC5C66F9-AE22-411B-91BF-5D5ABD2F0FE4}" srcId="{39DECA13-BD4F-4B37-B842-6FA2D95060C7}" destId="{41C3C56B-EA92-4A26-9001-A71DE99A4C62}" srcOrd="8" destOrd="0" parTransId="{B45EF2FA-0F73-48BA-86B2-9C4EB8BBA1B8}" sibTransId="{4531FAEC-ED03-4A6B-AF82-69950DDB921C}"/>
    <dgm:cxn modelId="{2422FDFB-3CD5-41E4-8239-92BBEC9C85F0}" type="presOf" srcId="{7C13BBE0-76C6-4CFA-88F9-5A05AE68968B}" destId="{30AD414C-F1C3-4950-BB3E-67BA422F93BF}" srcOrd="0" destOrd="0" presId="urn:microsoft.com/office/officeart/2005/8/layout/process5"/>
    <dgm:cxn modelId="{A15C9FDC-F5FD-4CBB-AE08-13D66B0A91F5}" type="presParOf" srcId="{B69DA55A-C039-405D-B459-13A1328DD6C6}" destId="{F071ADB8-531D-4EFF-BC22-AA64B17672BE}" srcOrd="0" destOrd="0" presId="urn:microsoft.com/office/officeart/2005/8/layout/process5"/>
    <dgm:cxn modelId="{ED657C24-57D9-4828-8810-78CAB7D5C356}" type="presParOf" srcId="{B69DA55A-C039-405D-B459-13A1328DD6C6}" destId="{339D504C-1A5D-4DC7-A615-FC0A072AE066}" srcOrd="1" destOrd="0" presId="urn:microsoft.com/office/officeart/2005/8/layout/process5"/>
    <dgm:cxn modelId="{CA4A540C-BE84-42E6-B665-C8B088F36026}" type="presParOf" srcId="{339D504C-1A5D-4DC7-A615-FC0A072AE066}" destId="{ACF6F2E8-D031-47B1-84A5-021A9A5EC19D}" srcOrd="0" destOrd="0" presId="urn:microsoft.com/office/officeart/2005/8/layout/process5"/>
    <dgm:cxn modelId="{5CBD0554-BABA-4B64-8AAA-C3309D14BAB0}" type="presParOf" srcId="{B69DA55A-C039-405D-B459-13A1328DD6C6}" destId="{633BDB85-DE06-44AD-8416-70370E3494BE}" srcOrd="2" destOrd="0" presId="urn:microsoft.com/office/officeart/2005/8/layout/process5"/>
    <dgm:cxn modelId="{065A8ADB-254F-433F-8079-ABAD1FB9E5CB}" type="presParOf" srcId="{B69DA55A-C039-405D-B459-13A1328DD6C6}" destId="{C23291DD-B879-421E-96A3-12904D09D18C}" srcOrd="3" destOrd="0" presId="urn:microsoft.com/office/officeart/2005/8/layout/process5"/>
    <dgm:cxn modelId="{5BC5E3AB-200A-4EDE-B6A3-EF5934B4ABD8}" type="presParOf" srcId="{C23291DD-B879-421E-96A3-12904D09D18C}" destId="{55BC151A-5586-4E53-94A8-C38450211EF5}" srcOrd="0" destOrd="0" presId="urn:microsoft.com/office/officeart/2005/8/layout/process5"/>
    <dgm:cxn modelId="{1A183E8E-748A-41AE-BDC8-EC28ADA7AA47}" type="presParOf" srcId="{B69DA55A-C039-405D-B459-13A1328DD6C6}" destId="{30AD414C-F1C3-4950-BB3E-67BA422F93BF}" srcOrd="4" destOrd="0" presId="urn:microsoft.com/office/officeart/2005/8/layout/process5"/>
    <dgm:cxn modelId="{8181BE2E-16FD-4DFD-B83B-5EFC2B71F73F}" type="presParOf" srcId="{B69DA55A-C039-405D-B459-13A1328DD6C6}" destId="{AF7EAA01-9258-41F2-A1B2-DA3C4AB1B9DF}" srcOrd="5" destOrd="0" presId="urn:microsoft.com/office/officeart/2005/8/layout/process5"/>
    <dgm:cxn modelId="{434F7E9C-A516-4D7A-BB14-5E26E76A2B0C}" type="presParOf" srcId="{AF7EAA01-9258-41F2-A1B2-DA3C4AB1B9DF}" destId="{07C8CCCF-B2C5-49CC-8F60-13F3E9BE51AF}" srcOrd="0" destOrd="0" presId="urn:microsoft.com/office/officeart/2005/8/layout/process5"/>
    <dgm:cxn modelId="{CD6771D0-7A6A-486C-BBBF-6B66011B7DDE}" type="presParOf" srcId="{B69DA55A-C039-405D-B459-13A1328DD6C6}" destId="{563A9F8D-C605-44CF-9A14-4B06253A877B}" srcOrd="6" destOrd="0" presId="urn:microsoft.com/office/officeart/2005/8/layout/process5"/>
    <dgm:cxn modelId="{E5FE9BE1-40F6-4ECF-9134-54E8008BC7FD}" type="presParOf" srcId="{B69DA55A-C039-405D-B459-13A1328DD6C6}" destId="{4C401C93-DE72-4D29-AACC-D2BA74ABA67F}" srcOrd="7" destOrd="0" presId="urn:microsoft.com/office/officeart/2005/8/layout/process5"/>
    <dgm:cxn modelId="{2CC95874-F9F3-45F2-8A97-1AA6C3764BB2}" type="presParOf" srcId="{4C401C93-DE72-4D29-AACC-D2BA74ABA67F}" destId="{43DEA75B-7A4E-494D-8AAC-876609A79F09}" srcOrd="0" destOrd="0" presId="urn:microsoft.com/office/officeart/2005/8/layout/process5"/>
    <dgm:cxn modelId="{A421EB7F-BD5D-46E0-97A2-292805E6ED47}" type="presParOf" srcId="{B69DA55A-C039-405D-B459-13A1328DD6C6}" destId="{FCDB62A0-EBBB-4FB5-B401-19B8664883C9}" srcOrd="8" destOrd="0" presId="urn:microsoft.com/office/officeart/2005/8/layout/process5"/>
    <dgm:cxn modelId="{60B470F4-9979-480B-9055-45BAB219159F}" type="presParOf" srcId="{B69DA55A-C039-405D-B459-13A1328DD6C6}" destId="{D1437BE3-4A14-4319-96EF-7351F761C854}" srcOrd="9" destOrd="0" presId="urn:microsoft.com/office/officeart/2005/8/layout/process5"/>
    <dgm:cxn modelId="{11B7469D-DE9C-4100-B868-7BFB116DF0C9}" type="presParOf" srcId="{D1437BE3-4A14-4319-96EF-7351F761C854}" destId="{BB25BB7D-EEC6-47C7-A34E-CB577BAF4B45}" srcOrd="0" destOrd="0" presId="urn:microsoft.com/office/officeart/2005/8/layout/process5"/>
    <dgm:cxn modelId="{7087CC2C-FF49-4150-A222-713512B51EFC}" type="presParOf" srcId="{B69DA55A-C039-405D-B459-13A1328DD6C6}" destId="{6C1127AE-B8EC-4165-9F92-7611B4EFDD0D}" srcOrd="10" destOrd="0" presId="urn:microsoft.com/office/officeart/2005/8/layout/process5"/>
    <dgm:cxn modelId="{D7DB62A3-B811-4A6D-90D5-198E0A9F7BB4}" type="presParOf" srcId="{B69DA55A-C039-405D-B459-13A1328DD6C6}" destId="{C7CA932E-D6DF-447C-8EED-BC0FACE6CD20}" srcOrd="11" destOrd="0" presId="urn:microsoft.com/office/officeart/2005/8/layout/process5"/>
    <dgm:cxn modelId="{0FDD3C75-77F5-480A-8BA0-ABE0AAE4D36E}" type="presParOf" srcId="{C7CA932E-D6DF-447C-8EED-BC0FACE6CD20}" destId="{26AF49AA-F3BF-4BAC-A184-049C46CB2BD0}" srcOrd="0" destOrd="0" presId="urn:microsoft.com/office/officeart/2005/8/layout/process5"/>
    <dgm:cxn modelId="{E6879C67-B5EC-4E00-8564-C495BD060BD1}" type="presParOf" srcId="{B69DA55A-C039-405D-B459-13A1328DD6C6}" destId="{2CDFB3D5-F9D6-43D2-AAE3-EC69EF3AB4EF}" srcOrd="12" destOrd="0" presId="urn:microsoft.com/office/officeart/2005/8/layout/process5"/>
    <dgm:cxn modelId="{F9F0E329-F1E5-4562-ADBB-351E7D1EBBD4}" type="presParOf" srcId="{B69DA55A-C039-405D-B459-13A1328DD6C6}" destId="{A9F826E3-CCCE-48C9-95F3-1C78F83CEEB6}" srcOrd="13" destOrd="0" presId="urn:microsoft.com/office/officeart/2005/8/layout/process5"/>
    <dgm:cxn modelId="{8E5FF965-4DA2-4800-87D0-762C9FBFC137}" type="presParOf" srcId="{A9F826E3-CCCE-48C9-95F3-1C78F83CEEB6}" destId="{89788A74-E02A-4CF7-8B2E-FE98F632D419}" srcOrd="0" destOrd="0" presId="urn:microsoft.com/office/officeart/2005/8/layout/process5"/>
    <dgm:cxn modelId="{631A2482-D0F3-48C2-808E-10F684F83380}" type="presParOf" srcId="{B69DA55A-C039-405D-B459-13A1328DD6C6}" destId="{02338F42-32FA-4CE8-A160-310223F64358}" srcOrd="14" destOrd="0" presId="urn:microsoft.com/office/officeart/2005/8/layout/process5"/>
    <dgm:cxn modelId="{1F781A1E-76E9-4B95-BFC7-4F2A1CFF9F0C}" type="presParOf" srcId="{B69DA55A-C039-405D-B459-13A1328DD6C6}" destId="{16AF7360-7EB3-4B7F-80DD-1FA114D955AB}" srcOrd="15" destOrd="0" presId="urn:microsoft.com/office/officeart/2005/8/layout/process5"/>
    <dgm:cxn modelId="{C38F2A11-D2F2-483B-8E57-B2D39CDF741E}" type="presParOf" srcId="{16AF7360-7EB3-4B7F-80DD-1FA114D955AB}" destId="{85F51E71-4D34-4E97-9520-F1935B8603FF}" srcOrd="0" destOrd="0" presId="urn:microsoft.com/office/officeart/2005/8/layout/process5"/>
    <dgm:cxn modelId="{B9B9DC69-65EA-4676-88C8-3359878388F3}" type="presParOf" srcId="{B69DA55A-C039-405D-B459-13A1328DD6C6}" destId="{FD55E8E0-BA62-4BA6-8F8D-C3C769D814CA}" srcOrd="1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1ADB8-531D-4EFF-BC22-AA64B17672BE}">
      <dsp:nvSpPr>
        <dsp:cNvPr id="0" name=""/>
        <dsp:cNvSpPr/>
      </dsp:nvSpPr>
      <dsp:spPr>
        <a:xfrm>
          <a:off x="6549" y="184842"/>
          <a:ext cx="1957700" cy="11746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Libre Baskerville"/>
            </a:rPr>
            <a:t>Shows signs of having been denied food, water, sleep, or medical care?</a:t>
          </a:r>
        </a:p>
      </dsp:txBody>
      <dsp:txXfrm>
        <a:off x="40952" y="219245"/>
        <a:ext cx="1888894" cy="1105814"/>
      </dsp:txXfrm>
    </dsp:sp>
    <dsp:sp modelId="{339D504C-1A5D-4DC7-A615-FC0A072AE066}">
      <dsp:nvSpPr>
        <dsp:cNvPr id="0" name=""/>
        <dsp:cNvSpPr/>
      </dsp:nvSpPr>
      <dsp:spPr>
        <a:xfrm>
          <a:off x="2136527" y="529398"/>
          <a:ext cx="415032" cy="48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136527" y="626500"/>
        <a:ext cx="290522" cy="291305"/>
      </dsp:txXfrm>
    </dsp:sp>
    <dsp:sp modelId="{633BDB85-DE06-44AD-8416-70370E3494BE}">
      <dsp:nvSpPr>
        <dsp:cNvPr id="0" name=""/>
        <dsp:cNvSpPr/>
      </dsp:nvSpPr>
      <dsp:spPr>
        <a:xfrm>
          <a:off x="2747329" y="184842"/>
          <a:ext cx="1957700" cy="11746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Libre Baskerville"/>
            </a:rPr>
            <a:t>Has no identification documents (ID or passport)</a:t>
          </a:r>
        </a:p>
      </dsp:txBody>
      <dsp:txXfrm>
        <a:off x="2781732" y="219245"/>
        <a:ext cx="1888894" cy="1105814"/>
      </dsp:txXfrm>
    </dsp:sp>
    <dsp:sp modelId="{C23291DD-B879-421E-96A3-12904D09D18C}">
      <dsp:nvSpPr>
        <dsp:cNvPr id="0" name=""/>
        <dsp:cNvSpPr/>
      </dsp:nvSpPr>
      <dsp:spPr>
        <a:xfrm>
          <a:off x="4877307" y="529398"/>
          <a:ext cx="415032" cy="48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877307" y="626500"/>
        <a:ext cx="290522" cy="291305"/>
      </dsp:txXfrm>
    </dsp:sp>
    <dsp:sp modelId="{30AD414C-F1C3-4950-BB3E-67BA422F93BF}">
      <dsp:nvSpPr>
        <dsp:cNvPr id="0" name=""/>
        <dsp:cNvSpPr/>
      </dsp:nvSpPr>
      <dsp:spPr>
        <a:xfrm>
          <a:off x="5488110" y="184842"/>
          <a:ext cx="1957700" cy="11746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Libre Baskerville"/>
            </a:rPr>
            <a:t>Inability to speak for oneself or share's one's own information. </a:t>
          </a:r>
        </a:p>
      </dsp:txBody>
      <dsp:txXfrm>
        <a:off x="5522513" y="219245"/>
        <a:ext cx="1888894" cy="1105814"/>
      </dsp:txXfrm>
    </dsp:sp>
    <dsp:sp modelId="{AF7EAA01-9258-41F2-A1B2-DA3C4AB1B9DF}">
      <dsp:nvSpPr>
        <dsp:cNvPr id="0" name=""/>
        <dsp:cNvSpPr/>
      </dsp:nvSpPr>
      <dsp:spPr>
        <a:xfrm rot="5400000">
          <a:off x="6259443" y="1496501"/>
          <a:ext cx="415032" cy="48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6321307" y="1531739"/>
        <a:ext cx="291305" cy="290522"/>
      </dsp:txXfrm>
    </dsp:sp>
    <dsp:sp modelId="{563A9F8D-C605-44CF-9A14-4B06253A877B}">
      <dsp:nvSpPr>
        <dsp:cNvPr id="0" name=""/>
        <dsp:cNvSpPr/>
      </dsp:nvSpPr>
      <dsp:spPr>
        <a:xfrm>
          <a:off x="5488110" y="2142542"/>
          <a:ext cx="1957700" cy="11746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Libre Baskerville"/>
            </a:rPr>
            <a:t> Appears to be coached on what to say.</a:t>
          </a:r>
        </a:p>
      </dsp:txBody>
      <dsp:txXfrm>
        <a:off x="5522513" y="2176945"/>
        <a:ext cx="1888894" cy="1105814"/>
      </dsp:txXfrm>
    </dsp:sp>
    <dsp:sp modelId="{4C401C93-DE72-4D29-AACC-D2BA74ABA67F}">
      <dsp:nvSpPr>
        <dsp:cNvPr id="0" name=""/>
        <dsp:cNvSpPr/>
      </dsp:nvSpPr>
      <dsp:spPr>
        <a:xfrm rot="10800000">
          <a:off x="4900800" y="2487098"/>
          <a:ext cx="415032" cy="48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5025310" y="2584200"/>
        <a:ext cx="290522" cy="291305"/>
      </dsp:txXfrm>
    </dsp:sp>
    <dsp:sp modelId="{FCDB62A0-EBBB-4FB5-B401-19B8664883C9}">
      <dsp:nvSpPr>
        <dsp:cNvPr id="0" name=""/>
        <dsp:cNvSpPr/>
      </dsp:nvSpPr>
      <dsp:spPr>
        <a:xfrm>
          <a:off x="2747329" y="2142542"/>
          <a:ext cx="1957700" cy="11746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Libre Baskerville"/>
            </a:rPr>
            <a:t>Is the person living in unsuitable conditions?</a:t>
          </a:r>
        </a:p>
      </dsp:txBody>
      <dsp:txXfrm>
        <a:off x="2781732" y="2176945"/>
        <a:ext cx="1888894" cy="1105814"/>
      </dsp:txXfrm>
    </dsp:sp>
    <dsp:sp modelId="{D1437BE3-4A14-4319-96EF-7351F761C854}">
      <dsp:nvSpPr>
        <dsp:cNvPr id="0" name=""/>
        <dsp:cNvSpPr/>
      </dsp:nvSpPr>
      <dsp:spPr>
        <a:xfrm rot="10800000">
          <a:off x="2160019" y="2487098"/>
          <a:ext cx="415032" cy="48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2284529" y="2584200"/>
        <a:ext cx="290522" cy="291305"/>
      </dsp:txXfrm>
    </dsp:sp>
    <dsp:sp modelId="{6C1127AE-B8EC-4165-9F92-7611B4EFDD0D}">
      <dsp:nvSpPr>
        <dsp:cNvPr id="0" name=""/>
        <dsp:cNvSpPr/>
      </dsp:nvSpPr>
      <dsp:spPr>
        <a:xfrm>
          <a:off x="6549" y="2142542"/>
          <a:ext cx="1957700" cy="11746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Libre Baskerville"/>
            </a:rPr>
            <a:t>Lack personal possessions and appear to not have a stable living situation?</a:t>
          </a:r>
        </a:p>
      </dsp:txBody>
      <dsp:txXfrm>
        <a:off x="40952" y="2176945"/>
        <a:ext cx="1888894" cy="1105814"/>
      </dsp:txXfrm>
    </dsp:sp>
    <dsp:sp modelId="{C7CA932E-D6DF-447C-8EED-BC0FACE6CD20}">
      <dsp:nvSpPr>
        <dsp:cNvPr id="0" name=""/>
        <dsp:cNvSpPr/>
      </dsp:nvSpPr>
      <dsp:spPr>
        <a:xfrm rot="5400000">
          <a:off x="777883" y="3454202"/>
          <a:ext cx="415032" cy="48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839747" y="3489440"/>
        <a:ext cx="291305" cy="290522"/>
      </dsp:txXfrm>
    </dsp:sp>
    <dsp:sp modelId="{2CDFB3D5-F9D6-43D2-AAE3-EC69EF3AB4EF}">
      <dsp:nvSpPr>
        <dsp:cNvPr id="0" name=""/>
        <dsp:cNvSpPr/>
      </dsp:nvSpPr>
      <dsp:spPr>
        <a:xfrm>
          <a:off x="6549" y="4100243"/>
          <a:ext cx="1957700" cy="11746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Libre Baskerville"/>
            </a:rPr>
            <a:t>Has bruises or other injuries in various stages of healing?</a:t>
          </a:r>
        </a:p>
      </dsp:txBody>
      <dsp:txXfrm>
        <a:off x="40952" y="4134646"/>
        <a:ext cx="1888894" cy="1105814"/>
      </dsp:txXfrm>
    </dsp:sp>
    <dsp:sp modelId="{A9F826E3-CCCE-48C9-95F3-1C78F83CEEB6}">
      <dsp:nvSpPr>
        <dsp:cNvPr id="0" name=""/>
        <dsp:cNvSpPr/>
      </dsp:nvSpPr>
      <dsp:spPr>
        <a:xfrm>
          <a:off x="2136527" y="4444798"/>
          <a:ext cx="415032" cy="48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a:p>
          <a:pPr marL="0" lvl="0" indent="0" algn="ctr" defTabSz="400050">
            <a:lnSpc>
              <a:spcPct val="90000"/>
            </a:lnSpc>
            <a:spcBef>
              <a:spcPct val="0"/>
            </a:spcBef>
            <a:spcAft>
              <a:spcPct val="35000"/>
            </a:spcAft>
            <a:buNone/>
          </a:pPr>
          <a:endParaRPr lang="en-US" sz="900" kern="1200"/>
        </a:p>
      </dsp:txBody>
      <dsp:txXfrm>
        <a:off x="2136527" y="4541900"/>
        <a:ext cx="290522" cy="291305"/>
      </dsp:txXfrm>
    </dsp:sp>
    <dsp:sp modelId="{02338F42-32FA-4CE8-A160-310223F64358}">
      <dsp:nvSpPr>
        <dsp:cNvPr id="0" name=""/>
        <dsp:cNvSpPr/>
      </dsp:nvSpPr>
      <dsp:spPr>
        <a:xfrm>
          <a:off x="2747329" y="4100243"/>
          <a:ext cx="1957700" cy="11746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Libre Baskerville"/>
            </a:rPr>
            <a:t> Inability to leave home or place of work.</a:t>
          </a:r>
        </a:p>
      </dsp:txBody>
      <dsp:txXfrm>
        <a:off x="2781732" y="4134646"/>
        <a:ext cx="1888894" cy="1105814"/>
      </dsp:txXfrm>
    </dsp:sp>
    <dsp:sp modelId="{16AF7360-7EB3-4B7F-80DD-1FA114D955AB}">
      <dsp:nvSpPr>
        <dsp:cNvPr id="0" name=""/>
        <dsp:cNvSpPr/>
      </dsp:nvSpPr>
      <dsp:spPr>
        <a:xfrm>
          <a:off x="4877307" y="4444798"/>
          <a:ext cx="415032" cy="485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877307" y="4541900"/>
        <a:ext cx="290522" cy="291305"/>
      </dsp:txXfrm>
    </dsp:sp>
    <dsp:sp modelId="{FD55E8E0-BA62-4BA6-8F8D-C3C769D814CA}">
      <dsp:nvSpPr>
        <dsp:cNvPr id="0" name=""/>
        <dsp:cNvSpPr/>
      </dsp:nvSpPr>
      <dsp:spPr>
        <a:xfrm>
          <a:off x="5488110" y="4100243"/>
          <a:ext cx="1957700" cy="11746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Libre Baskerville"/>
            </a:rPr>
            <a:t>Acts fearful, timid, or submissive?</a:t>
          </a:r>
        </a:p>
      </dsp:txBody>
      <dsp:txXfrm>
        <a:off x="5522513" y="4134646"/>
        <a:ext cx="1888894" cy="1105814"/>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710960E-AF3E-1327-2E7D-5492DA0E62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85" y="-17375"/>
            <a:ext cx="12254669" cy="3397529"/>
          </a:xfrm>
          <a:prstGeom prst="rect">
            <a:avLst/>
          </a:prstGeom>
        </p:spPr>
      </p:pic>
      <p:sp>
        <p:nvSpPr>
          <p:cNvPr id="2" name="Title 1">
            <a:extLst>
              <a:ext uri="{FF2B5EF4-FFF2-40B4-BE49-F238E27FC236}">
                <a16:creationId xmlns:a16="http://schemas.microsoft.com/office/drawing/2014/main" id="{37C4BADF-64A8-32C0-DD37-D930126B1E47}"/>
              </a:ext>
            </a:extLst>
          </p:cNvPr>
          <p:cNvSpPr>
            <a:spLocks noGrp="1"/>
          </p:cNvSpPr>
          <p:nvPr>
            <p:ph type="ctrTitle" hasCustomPrompt="1"/>
          </p:nvPr>
        </p:nvSpPr>
        <p:spPr>
          <a:xfrm>
            <a:off x="1524000" y="3477846"/>
            <a:ext cx="9144000" cy="1852371"/>
          </a:xfrm>
        </p:spPr>
        <p:txBody>
          <a:bodyPr anchor="b"/>
          <a:lstStyle>
            <a:lvl1pPr algn="ctr">
              <a:defRPr sz="6000">
                <a:solidFill>
                  <a:srgbClr val="253746"/>
                </a:solidFill>
              </a:defRPr>
            </a:lvl1pPr>
          </a:lstStyle>
          <a:p>
            <a:r>
              <a:rPr lang="en-US" dirty="0"/>
              <a:t>Click to edit Master </a:t>
            </a:r>
            <a:br>
              <a:rPr lang="en-US" dirty="0"/>
            </a:br>
            <a:r>
              <a:rPr lang="en-US" dirty="0"/>
              <a:t>title style</a:t>
            </a:r>
          </a:p>
        </p:txBody>
      </p:sp>
      <p:sp>
        <p:nvSpPr>
          <p:cNvPr id="3" name="Subtitle 2">
            <a:extLst>
              <a:ext uri="{FF2B5EF4-FFF2-40B4-BE49-F238E27FC236}">
                <a16:creationId xmlns:a16="http://schemas.microsoft.com/office/drawing/2014/main" id="{873B354C-9E76-C874-C89A-358F2C40E5D1}"/>
              </a:ext>
            </a:extLst>
          </p:cNvPr>
          <p:cNvSpPr>
            <a:spLocks noGrp="1"/>
          </p:cNvSpPr>
          <p:nvPr>
            <p:ph type="subTitle" idx="1"/>
          </p:nvPr>
        </p:nvSpPr>
        <p:spPr>
          <a:xfrm>
            <a:off x="1524000" y="5392737"/>
            <a:ext cx="9144000" cy="685800"/>
          </a:xfrm>
        </p:spPr>
        <p:txBody>
          <a:bodyPr/>
          <a:lstStyle>
            <a:lvl1pPr marL="0" indent="0" algn="ctr">
              <a:buNone/>
              <a:defRPr sz="2400">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AE0A094-5303-2FBF-6199-36AC38791EFB}"/>
              </a:ext>
            </a:extLst>
          </p:cNvPr>
          <p:cNvSpPr>
            <a:spLocks noGrp="1"/>
          </p:cNvSpPr>
          <p:nvPr>
            <p:ph type="dt" sz="half" idx="10"/>
          </p:nvPr>
        </p:nvSpPr>
        <p:spPr/>
        <p:txBody>
          <a:bodyPr/>
          <a:lstStyle/>
          <a:p>
            <a:fld id="{55CF4532-F23C-49B9-8EAE-42880FA9A5F1}" type="datetimeFigureOut">
              <a:rPr lang="en-US" smtClean="0"/>
              <a:t>4/15/2024</a:t>
            </a:fld>
            <a:endParaRPr lang="en-US" dirty="0"/>
          </a:p>
        </p:txBody>
      </p:sp>
      <p:sp>
        <p:nvSpPr>
          <p:cNvPr id="5" name="Footer Placeholder 4">
            <a:extLst>
              <a:ext uri="{FF2B5EF4-FFF2-40B4-BE49-F238E27FC236}">
                <a16:creationId xmlns:a16="http://schemas.microsoft.com/office/drawing/2014/main" id="{46C717A5-D03E-DF49-FBF4-09AE192AB5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C6CB1F-8E10-ADB6-5701-1AA66B4218CE}"/>
              </a:ext>
            </a:extLst>
          </p:cNvPr>
          <p:cNvSpPr>
            <a:spLocks noGrp="1"/>
          </p:cNvSpPr>
          <p:nvPr>
            <p:ph type="sldNum" sz="quarter" idx="12"/>
          </p:nvPr>
        </p:nvSpPr>
        <p:spPr/>
        <p:txBody>
          <a:bodyPr/>
          <a:lstStyle/>
          <a:p>
            <a:fld id="{2D608FC8-DCEF-42F8-9173-0E50C0A7D663}" type="slidenum">
              <a:rPr lang="en-US" smtClean="0"/>
              <a:t>‹#›</a:t>
            </a:fld>
            <a:endParaRPr lang="en-US" dirty="0"/>
          </a:p>
        </p:txBody>
      </p:sp>
    </p:spTree>
    <p:extLst>
      <p:ext uri="{BB962C8B-B14F-4D97-AF65-F5344CB8AC3E}">
        <p14:creationId xmlns:p14="http://schemas.microsoft.com/office/powerpoint/2010/main" val="692156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45AB9-C999-BB3C-D322-A7D21995495F}"/>
              </a:ext>
            </a:extLst>
          </p:cNvPr>
          <p:cNvSpPr>
            <a:spLocks noGrp="1"/>
          </p:cNvSpPr>
          <p:nvPr>
            <p:ph type="title"/>
          </p:nvPr>
        </p:nvSpPr>
        <p:spPr>
          <a:xfrm>
            <a:off x="838200" y="766497"/>
            <a:ext cx="10515600" cy="1096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84358E-E29F-6D1B-C636-0A183470A3F8}"/>
              </a:ext>
            </a:extLst>
          </p:cNvPr>
          <p:cNvSpPr>
            <a:spLocks noGrp="1"/>
          </p:cNvSpPr>
          <p:nvPr>
            <p:ph type="body" orient="vert" idx="1"/>
          </p:nvPr>
        </p:nvSpPr>
        <p:spPr>
          <a:xfrm>
            <a:off x="838200" y="1956987"/>
            <a:ext cx="10515600" cy="42199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980A1B-468F-3C16-9B54-37420B029922}"/>
              </a:ext>
            </a:extLst>
          </p:cNvPr>
          <p:cNvSpPr>
            <a:spLocks noGrp="1"/>
          </p:cNvSpPr>
          <p:nvPr>
            <p:ph type="dt" sz="half" idx="10"/>
          </p:nvPr>
        </p:nvSpPr>
        <p:spPr/>
        <p:txBody>
          <a:bodyPr/>
          <a:lstStyle/>
          <a:p>
            <a:fld id="{55CF4532-F23C-49B9-8EAE-42880FA9A5F1}" type="datetimeFigureOut">
              <a:rPr lang="en-US" smtClean="0"/>
              <a:t>4/15/2024</a:t>
            </a:fld>
            <a:endParaRPr lang="en-US" dirty="0"/>
          </a:p>
        </p:txBody>
      </p:sp>
      <p:sp>
        <p:nvSpPr>
          <p:cNvPr id="5" name="Footer Placeholder 4">
            <a:extLst>
              <a:ext uri="{FF2B5EF4-FFF2-40B4-BE49-F238E27FC236}">
                <a16:creationId xmlns:a16="http://schemas.microsoft.com/office/drawing/2014/main" id="{2E960F9F-6F95-EC55-E4FE-28EFB166A3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42F456-1A34-C026-9862-72EB2C3465EA}"/>
              </a:ext>
            </a:extLst>
          </p:cNvPr>
          <p:cNvSpPr>
            <a:spLocks noGrp="1"/>
          </p:cNvSpPr>
          <p:nvPr>
            <p:ph type="sldNum" sz="quarter" idx="12"/>
          </p:nvPr>
        </p:nvSpPr>
        <p:spPr/>
        <p:txBody>
          <a:bodyPr/>
          <a:lstStyle/>
          <a:p>
            <a:fld id="{2D608FC8-DCEF-42F8-9173-0E50C0A7D663}" type="slidenum">
              <a:rPr lang="en-US" smtClean="0"/>
              <a:t>‹#›</a:t>
            </a:fld>
            <a:endParaRPr lang="en-US" dirty="0"/>
          </a:p>
        </p:txBody>
      </p:sp>
      <p:pic>
        <p:nvPicPr>
          <p:cNvPr id="8" name="Graphic 7">
            <a:extLst>
              <a:ext uri="{FF2B5EF4-FFF2-40B4-BE49-F238E27FC236}">
                <a16:creationId xmlns:a16="http://schemas.microsoft.com/office/drawing/2014/main" id="{60117102-4767-B522-F4EE-ADA47A6710E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439"/>
          <a:stretch/>
        </p:blipFill>
        <p:spPr>
          <a:xfrm>
            <a:off x="-34182" y="0"/>
            <a:ext cx="12260366" cy="904270"/>
          </a:xfrm>
          <a:prstGeom prst="rect">
            <a:avLst/>
          </a:prstGeom>
        </p:spPr>
      </p:pic>
    </p:spTree>
    <p:extLst>
      <p:ext uri="{BB962C8B-B14F-4D97-AF65-F5344CB8AC3E}">
        <p14:creationId xmlns:p14="http://schemas.microsoft.com/office/powerpoint/2010/main" val="1969862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63E5FD-184F-27EA-D7FB-FDE3E5C83E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6BE51F-D119-B366-4E57-C6FF08813C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3168AC-B061-BF44-747F-50608EC69225}"/>
              </a:ext>
            </a:extLst>
          </p:cNvPr>
          <p:cNvSpPr>
            <a:spLocks noGrp="1"/>
          </p:cNvSpPr>
          <p:nvPr>
            <p:ph type="dt" sz="half" idx="10"/>
          </p:nvPr>
        </p:nvSpPr>
        <p:spPr/>
        <p:txBody>
          <a:bodyPr/>
          <a:lstStyle/>
          <a:p>
            <a:fld id="{55CF4532-F23C-49B9-8EAE-42880FA9A5F1}" type="datetimeFigureOut">
              <a:rPr lang="en-US" smtClean="0"/>
              <a:t>4/15/2024</a:t>
            </a:fld>
            <a:endParaRPr lang="en-US" dirty="0"/>
          </a:p>
        </p:txBody>
      </p:sp>
      <p:sp>
        <p:nvSpPr>
          <p:cNvPr id="5" name="Footer Placeholder 4">
            <a:extLst>
              <a:ext uri="{FF2B5EF4-FFF2-40B4-BE49-F238E27FC236}">
                <a16:creationId xmlns:a16="http://schemas.microsoft.com/office/drawing/2014/main" id="{CE2A2425-1150-D6C6-8BA9-4A9774ECD0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E332F9-4F11-8994-40C7-0121C1CB925B}"/>
              </a:ext>
            </a:extLst>
          </p:cNvPr>
          <p:cNvSpPr>
            <a:spLocks noGrp="1"/>
          </p:cNvSpPr>
          <p:nvPr>
            <p:ph type="sldNum" sz="quarter" idx="12"/>
          </p:nvPr>
        </p:nvSpPr>
        <p:spPr/>
        <p:txBody>
          <a:bodyPr/>
          <a:lstStyle/>
          <a:p>
            <a:fld id="{2D608FC8-DCEF-42F8-9173-0E50C0A7D663}" type="slidenum">
              <a:rPr lang="en-US" smtClean="0"/>
              <a:t>‹#›</a:t>
            </a:fld>
            <a:endParaRPr lang="en-US" dirty="0"/>
          </a:p>
        </p:txBody>
      </p:sp>
    </p:spTree>
    <p:extLst>
      <p:ext uri="{BB962C8B-B14F-4D97-AF65-F5344CB8AC3E}">
        <p14:creationId xmlns:p14="http://schemas.microsoft.com/office/powerpoint/2010/main" val="1441871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64BE9-885E-4136-4128-AF1601E85DDA}"/>
              </a:ext>
            </a:extLst>
          </p:cNvPr>
          <p:cNvSpPr>
            <a:spLocks noGrp="1"/>
          </p:cNvSpPr>
          <p:nvPr>
            <p:ph type="title"/>
          </p:nvPr>
        </p:nvSpPr>
        <p:spPr>
          <a:xfrm>
            <a:off x="838200" y="1039086"/>
            <a:ext cx="10515600" cy="1009934"/>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7E275CD-50FD-4F7C-70AC-5E976AB056E1}"/>
              </a:ext>
            </a:extLst>
          </p:cNvPr>
          <p:cNvSpPr>
            <a:spLocks noGrp="1"/>
          </p:cNvSpPr>
          <p:nvPr>
            <p:ph idx="1"/>
          </p:nvPr>
        </p:nvSpPr>
        <p:spPr>
          <a:xfrm>
            <a:off x="838200" y="2177183"/>
            <a:ext cx="10515600" cy="40510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A3907FF-1DD1-6F21-8D52-7AE6E982DEC0}"/>
              </a:ext>
            </a:extLst>
          </p:cNvPr>
          <p:cNvSpPr>
            <a:spLocks noGrp="1"/>
          </p:cNvSpPr>
          <p:nvPr>
            <p:ph type="dt" sz="half" idx="10"/>
          </p:nvPr>
        </p:nvSpPr>
        <p:spPr/>
        <p:txBody>
          <a:bodyPr/>
          <a:lstStyle/>
          <a:p>
            <a:fld id="{55CF4532-F23C-49B9-8EAE-42880FA9A5F1}" type="datetimeFigureOut">
              <a:rPr lang="en-US" smtClean="0"/>
              <a:t>4/15/2024</a:t>
            </a:fld>
            <a:endParaRPr lang="en-US" dirty="0"/>
          </a:p>
        </p:txBody>
      </p:sp>
      <p:sp>
        <p:nvSpPr>
          <p:cNvPr id="5" name="Footer Placeholder 4">
            <a:extLst>
              <a:ext uri="{FF2B5EF4-FFF2-40B4-BE49-F238E27FC236}">
                <a16:creationId xmlns:a16="http://schemas.microsoft.com/office/drawing/2014/main" id="{8CB4812C-A4DF-1439-03FC-C8D7966DE4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69A9726-9A2F-2438-5E51-4F3E0FC605B0}"/>
              </a:ext>
            </a:extLst>
          </p:cNvPr>
          <p:cNvSpPr>
            <a:spLocks noGrp="1"/>
          </p:cNvSpPr>
          <p:nvPr>
            <p:ph type="sldNum" sz="quarter" idx="12"/>
          </p:nvPr>
        </p:nvSpPr>
        <p:spPr/>
        <p:txBody>
          <a:bodyPr/>
          <a:lstStyle/>
          <a:p>
            <a:fld id="{2D608FC8-DCEF-42F8-9173-0E50C0A7D663}" type="slidenum">
              <a:rPr lang="en-US" smtClean="0"/>
              <a:t>‹#›</a:t>
            </a:fld>
            <a:endParaRPr lang="en-US" dirty="0"/>
          </a:p>
        </p:txBody>
      </p:sp>
      <p:pic>
        <p:nvPicPr>
          <p:cNvPr id="9" name="Graphic 8">
            <a:extLst>
              <a:ext uri="{FF2B5EF4-FFF2-40B4-BE49-F238E27FC236}">
                <a16:creationId xmlns:a16="http://schemas.microsoft.com/office/drawing/2014/main" id="{0F5BC296-F5BE-C50D-F1DF-FEBDF984515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439"/>
          <a:stretch/>
        </p:blipFill>
        <p:spPr>
          <a:xfrm>
            <a:off x="-34182" y="0"/>
            <a:ext cx="12260366" cy="904270"/>
          </a:xfrm>
          <a:prstGeom prst="rect">
            <a:avLst/>
          </a:prstGeom>
        </p:spPr>
      </p:pic>
    </p:spTree>
    <p:extLst>
      <p:ext uri="{BB962C8B-B14F-4D97-AF65-F5344CB8AC3E}">
        <p14:creationId xmlns:p14="http://schemas.microsoft.com/office/powerpoint/2010/main" val="298296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5A30D-9003-FC13-5E25-119F64C31016}"/>
              </a:ext>
            </a:extLst>
          </p:cNvPr>
          <p:cNvSpPr>
            <a:spLocks noGrp="1"/>
          </p:cNvSpPr>
          <p:nvPr>
            <p:ph type="title"/>
          </p:nvPr>
        </p:nvSpPr>
        <p:spPr>
          <a:xfrm>
            <a:off x="831850" y="3516208"/>
            <a:ext cx="10515600" cy="1133475"/>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F6A58F09-14D0-FC81-A8BA-8FCA37781383}"/>
              </a:ext>
            </a:extLst>
          </p:cNvPr>
          <p:cNvSpPr>
            <a:spLocks noGrp="1"/>
          </p:cNvSpPr>
          <p:nvPr>
            <p:ph type="body" idx="1"/>
          </p:nvPr>
        </p:nvSpPr>
        <p:spPr>
          <a:xfrm>
            <a:off x="831850" y="4785737"/>
            <a:ext cx="10515600" cy="1303913"/>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00C37F-ADA8-2032-789F-21106A7DA3A0}"/>
              </a:ext>
            </a:extLst>
          </p:cNvPr>
          <p:cNvSpPr>
            <a:spLocks noGrp="1"/>
          </p:cNvSpPr>
          <p:nvPr>
            <p:ph type="dt" sz="half" idx="10"/>
          </p:nvPr>
        </p:nvSpPr>
        <p:spPr/>
        <p:txBody>
          <a:bodyPr/>
          <a:lstStyle/>
          <a:p>
            <a:fld id="{55CF4532-F23C-49B9-8EAE-42880FA9A5F1}" type="datetimeFigureOut">
              <a:rPr lang="en-US" smtClean="0"/>
              <a:t>4/15/2024</a:t>
            </a:fld>
            <a:endParaRPr lang="en-US" dirty="0"/>
          </a:p>
        </p:txBody>
      </p:sp>
      <p:sp>
        <p:nvSpPr>
          <p:cNvPr id="5" name="Footer Placeholder 4">
            <a:extLst>
              <a:ext uri="{FF2B5EF4-FFF2-40B4-BE49-F238E27FC236}">
                <a16:creationId xmlns:a16="http://schemas.microsoft.com/office/drawing/2014/main" id="{BF277256-2A91-D40F-2950-49F64F87B9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A70DF3-68EC-1793-1CEE-A70F86E1B010}"/>
              </a:ext>
            </a:extLst>
          </p:cNvPr>
          <p:cNvSpPr>
            <a:spLocks noGrp="1"/>
          </p:cNvSpPr>
          <p:nvPr>
            <p:ph type="sldNum" sz="quarter" idx="12"/>
          </p:nvPr>
        </p:nvSpPr>
        <p:spPr/>
        <p:txBody>
          <a:bodyPr/>
          <a:lstStyle/>
          <a:p>
            <a:fld id="{2D608FC8-DCEF-42F8-9173-0E50C0A7D663}" type="slidenum">
              <a:rPr lang="en-US" smtClean="0"/>
              <a:t>‹#›</a:t>
            </a:fld>
            <a:endParaRPr lang="en-US" dirty="0"/>
          </a:p>
        </p:txBody>
      </p:sp>
      <p:pic>
        <p:nvPicPr>
          <p:cNvPr id="7" name="Graphic 6">
            <a:extLst>
              <a:ext uri="{FF2B5EF4-FFF2-40B4-BE49-F238E27FC236}">
                <a16:creationId xmlns:a16="http://schemas.microsoft.com/office/drawing/2014/main" id="{17259144-1BFC-7B71-130F-750E19A4AD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85" y="-17375"/>
            <a:ext cx="12254669" cy="3397529"/>
          </a:xfrm>
          <a:prstGeom prst="rect">
            <a:avLst/>
          </a:prstGeom>
        </p:spPr>
      </p:pic>
    </p:spTree>
    <p:extLst>
      <p:ext uri="{BB962C8B-B14F-4D97-AF65-F5344CB8AC3E}">
        <p14:creationId xmlns:p14="http://schemas.microsoft.com/office/powerpoint/2010/main" val="2526782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92002-1723-ECB5-6797-F18C25573799}"/>
              </a:ext>
            </a:extLst>
          </p:cNvPr>
          <p:cNvSpPr>
            <a:spLocks noGrp="1"/>
          </p:cNvSpPr>
          <p:nvPr>
            <p:ph type="title"/>
          </p:nvPr>
        </p:nvSpPr>
        <p:spPr>
          <a:xfrm>
            <a:off x="838200" y="75114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319EDF3-1E0F-23E9-933B-E8B3D6F9232D}"/>
              </a:ext>
            </a:extLst>
          </p:cNvPr>
          <p:cNvSpPr>
            <a:spLocks noGrp="1"/>
          </p:cNvSpPr>
          <p:nvPr>
            <p:ph sz="half" idx="1"/>
          </p:nvPr>
        </p:nvSpPr>
        <p:spPr>
          <a:xfrm>
            <a:off x="838200" y="2213361"/>
            <a:ext cx="5181600" cy="39636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B289C85-9790-1BE8-A66A-1A7920255EA7}"/>
              </a:ext>
            </a:extLst>
          </p:cNvPr>
          <p:cNvSpPr>
            <a:spLocks noGrp="1"/>
          </p:cNvSpPr>
          <p:nvPr>
            <p:ph sz="half" idx="2"/>
          </p:nvPr>
        </p:nvSpPr>
        <p:spPr>
          <a:xfrm>
            <a:off x="6172200" y="2213361"/>
            <a:ext cx="5181600" cy="3963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1AFBDD-92A0-6C9F-1455-B0BA9B351FE5}"/>
              </a:ext>
            </a:extLst>
          </p:cNvPr>
          <p:cNvSpPr>
            <a:spLocks noGrp="1"/>
          </p:cNvSpPr>
          <p:nvPr>
            <p:ph type="dt" sz="half" idx="10"/>
          </p:nvPr>
        </p:nvSpPr>
        <p:spPr/>
        <p:txBody>
          <a:bodyPr/>
          <a:lstStyle/>
          <a:p>
            <a:fld id="{55CF4532-F23C-49B9-8EAE-42880FA9A5F1}" type="datetimeFigureOut">
              <a:rPr lang="en-US" smtClean="0"/>
              <a:t>4/15/2024</a:t>
            </a:fld>
            <a:endParaRPr lang="en-US" dirty="0"/>
          </a:p>
        </p:txBody>
      </p:sp>
      <p:sp>
        <p:nvSpPr>
          <p:cNvPr id="6" name="Footer Placeholder 5">
            <a:extLst>
              <a:ext uri="{FF2B5EF4-FFF2-40B4-BE49-F238E27FC236}">
                <a16:creationId xmlns:a16="http://schemas.microsoft.com/office/drawing/2014/main" id="{150F3606-AC95-669C-128A-655797BDFF0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B57DE43-209F-F8D2-0827-D5AAF4481297}"/>
              </a:ext>
            </a:extLst>
          </p:cNvPr>
          <p:cNvSpPr>
            <a:spLocks noGrp="1"/>
          </p:cNvSpPr>
          <p:nvPr>
            <p:ph type="sldNum" sz="quarter" idx="12"/>
          </p:nvPr>
        </p:nvSpPr>
        <p:spPr/>
        <p:txBody>
          <a:bodyPr/>
          <a:lstStyle/>
          <a:p>
            <a:fld id="{2D608FC8-DCEF-42F8-9173-0E50C0A7D663}" type="slidenum">
              <a:rPr lang="en-US" smtClean="0"/>
              <a:t>‹#›</a:t>
            </a:fld>
            <a:endParaRPr lang="en-US" dirty="0"/>
          </a:p>
        </p:txBody>
      </p:sp>
      <p:pic>
        <p:nvPicPr>
          <p:cNvPr id="8" name="Graphic 7">
            <a:extLst>
              <a:ext uri="{FF2B5EF4-FFF2-40B4-BE49-F238E27FC236}">
                <a16:creationId xmlns:a16="http://schemas.microsoft.com/office/drawing/2014/main" id="{C20E7BB5-6BEA-5C6B-01B4-C4070E12B93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439"/>
          <a:stretch/>
        </p:blipFill>
        <p:spPr>
          <a:xfrm>
            <a:off x="-34182" y="0"/>
            <a:ext cx="12260366" cy="904270"/>
          </a:xfrm>
          <a:prstGeom prst="rect">
            <a:avLst/>
          </a:prstGeom>
        </p:spPr>
      </p:pic>
    </p:spTree>
    <p:extLst>
      <p:ext uri="{BB962C8B-B14F-4D97-AF65-F5344CB8AC3E}">
        <p14:creationId xmlns:p14="http://schemas.microsoft.com/office/powerpoint/2010/main" val="2305123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39805-AA25-1DD6-5CA3-01C97FD3F14E}"/>
              </a:ext>
            </a:extLst>
          </p:cNvPr>
          <p:cNvSpPr>
            <a:spLocks noGrp="1"/>
          </p:cNvSpPr>
          <p:nvPr>
            <p:ph type="title"/>
          </p:nvPr>
        </p:nvSpPr>
        <p:spPr>
          <a:xfrm>
            <a:off x="839788" y="904270"/>
            <a:ext cx="10515600" cy="873968"/>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A408FA-CD68-9553-6EC9-0C096CF1AA85}"/>
              </a:ext>
            </a:extLst>
          </p:cNvPr>
          <p:cNvSpPr>
            <a:spLocks noGrp="1"/>
          </p:cNvSpPr>
          <p:nvPr>
            <p:ph type="body" idx="1"/>
          </p:nvPr>
        </p:nvSpPr>
        <p:spPr>
          <a:xfrm>
            <a:off x="839788" y="186801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381C41C-7C25-4F2C-18A1-E6C64A28B58D}"/>
              </a:ext>
            </a:extLst>
          </p:cNvPr>
          <p:cNvSpPr>
            <a:spLocks noGrp="1"/>
          </p:cNvSpPr>
          <p:nvPr>
            <p:ph sz="half" idx="2"/>
          </p:nvPr>
        </p:nvSpPr>
        <p:spPr>
          <a:xfrm>
            <a:off x="839788" y="2768837"/>
            <a:ext cx="5157787" cy="34208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B8A3908-412C-51E1-1087-3400C20F871A}"/>
              </a:ext>
            </a:extLst>
          </p:cNvPr>
          <p:cNvSpPr>
            <a:spLocks noGrp="1"/>
          </p:cNvSpPr>
          <p:nvPr>
            <p:ph type="body" sz="quarter" idx="3"/>
          </p:nvPr>
        </p:nvSpPr>
        <p:spPr>
          <a:xfrm>
            <a:off x="6172200" y="186801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C3208D-3A61-D3A6-8A1C-7B05E6F3D1D3}"/>
              </a:ext>
            </a:extLst>
          </p:cNvPr>
          <p:cNvSpPr>
            <a:spLocks noGrp="1"/>
          </p:cNvSpPr>
          <p:nvPr>
            <p:ph sz="quarter" idx="4"/>
          </p:nvPr>
        </p:nvSpPr>
        <p:spPr>
          <a:xfrm>
            <a:off x="6172200" y="2768837"/>
            <a:ext cx="5183188" cy="34208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636E4C-BF2A-CDCE-5ABB-C01488F4CB4E}"/>
              </a:ext>
            </a:extLst>
          </p:cNvPr>
          <p:cNvSpPr>
            <a:spLocks noGrp="1"/>
          </p:cNvSpPr>
          <p:nvPr>
            <p:ph type="dt" sz="half" idx="10"/>
          </p:nvPr>
        </p:nvSpPr>
        <p:spPr/>
        <p:txBody>
          <a:bodyPr/>
          <a:lstStyle/>
          <a:p>
            <a:fld id="{55CF4532-F23C-49B9-8EAE-42880FA9A5F1}" type="datetimeFigureOut">
              <a:rPr lang="en-US" smtClean="0"/>
              <a:t>4/15/2024</a:t>
            </a:fld>
            <a:endParaRPr lang="en-US" dirty="0"/>
          </a:p>
        </p:txBody>
      </p:sp>
      <p:sp>
        <p:nvSpPr>
          <p:cNvPr id="8" name="Footer Placeholder 7">
            <a:extLst>
              <a:ext uri="{FF2B5EF4-FFF2-40B4-BE49-F238E27FC236}">
                <a16:creationId xmlns:a16="http://schemas.microsoft.com/office/drawing/2014/main" id="{FE1C7C5D-0F0F-1621-3774-902310E7C68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C46C5C6-EC59-BD2C-1D1C-34ADF0E1B929}"/>
              </a:ext>
            </a:extLst>
          </p:cNvPr>
          <p:cNvSpPr>
            <a:spLocks noGrp="1"/>
          </p:cNvSpPr>
          <p:nvPr>
            <p:ph type="sldNum" sz="quarter" idx="12"/>
          </p:nvPr>
        </p:nvSpPr>
        <p:spPr/>
        <p:txBody>
          <a:bodyPr/>
          <a:lstStyle/>
          <a:p>
            <a:fld id="{2D608FC8-DCEF-42F8-9173-0E50C0A7D663}" type="slidenum">
              <a:rPr lang="en-US" smtClean="0"/>
              <a:t>‹#›</a:t>
            </a:fld>
            <a:endParaRPr lang="en-US" dirty="0"/>
          </a:p>
        </p:txBody>
      </p:sp>
      <p:pic>
        <p:nvPicPr>
          <p:cNvPr id="11" name="Graphic 10">
            <a:extLst>
              <a:ext uri="{FF2B5EF4-FFF2-40B4-BE49-F238E27FC236}">
                <a16:creationId xmlns:a16="http://schemas.microsoft.com/office/drawing/2014/main" id="{74F3CF3E-9EB0-DF76-3CC7-540505CE307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439"/>
          <a:stretch/>
        </p:blipFill>
        <p:spPr>
          <a:xfrm>
            <a:off x="-34182" y="0"/>
            <a:ext cx="12260366" cy="904270"/>
          </a:xfrm>
          <a:prstGeom prst="rect">
            <a:avLst/>
          </a:prstGeom>
        </p:spPr>
      </p:pic>
    </p:spTree>
    <p:extLst>
      <p:ext uri="{BB962C8B-B14F-4D97-AF65-F5344CB8AC3E}">
        <p14:creationId xmlns:p14="http://schemas.microsoft.com/office/powerpoint/2010/main" val="106830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A3134BC-6D0B-BE1E-AFC3-861BE23C27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730" y="-17374"/>
            <a:ext cx="12280308" cy="3404638"/>
          </a:xfrm>
          <a:prstGeom prst="rect">
            <a:avLst/>
          </a:prstGeom>
        </p:spPr>
      </p:pic>
      <p:sp>
        <p:nvSpPr>
          <p:cNvPr id="2" name="Title 1">
            <a:extLst>
              <a:ext uri="{FF2B5EF4-FFF2-40B4-BE49-F238E27FC236}">
                <a16:creationId xmlns:a16="http://schemas.microsoft.com/office/drawing/2014/main" id="{82C2459F-CE29-47B3-CF0B-F8459CEEDB70}"/>
              </a:ext>
            </a:extLst>
          </p:cNvPr>
          <p:cNvSpPr>
            <a:spLocks noGrp="1"/>
          </p:cNvSpPr>
          <p:nvPr>
            <p:ph type="title"/>
          </p:nvPr>
        </p:nvSpPr>
        <p:spPr>
          <a:xfrm>
            <a:off x="838200" y="3723622"/>
            <a:ext cx="10515600" cy="1325563"/>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FC983AA-F69A-CFC5-A5DA-305BCF83546D}"/>
              </a:ext>
            </a:extLst>
          </p:cNvPr>
          <p:cNvSpPr>
            <a:spLocks noGrp="1"/>
          </p:cNvSpPr>
          <p:nvPr>
            <p:ph type="dt" sz="half" idx="10"/>
          </p:nvPr>
        </p:nvSpPr>
        <p:spPr/>
        <p:txBody>
          <a:bodyPr/>
          <a:lstStyle/>
          <a:p>
            <a:fld id="{55CF4532-F23C-49B9-8EAE-42880FA9A5F1}" type="datetimeFigureOut">
              <a:rPr lang="en-US" smtClean="0"/>
              <a:t>4/15/2024</a:t>
            </a:fld>
            <a:endParaRPr lang="en-US" dirty="0"/>
          </a:p>
        </p:txBody>
      </p:sp>
      <p:sp>
        <p:nvSpPr>
          <p:cNvPr id="4" name="Footer Placeholder 3">
            <a:extLst>
              <a:ext uri="{FF2B5EF4-FFF2-40B4-BE49-F238E27FC236}">
                <a16:creationId xmlns:a16="http://schemas.microsoft.com/office/drawing/2014/main" id="{C02765D4-A704-B4DD-CE84-D310C1896C9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AA645C6-116B-6BA1-8C1E-C3D72B1565BB}"/>
              </a:ext>
            </a:extLst>
          </p:cNvPr>
          <p:cNvSpPr>
            <a:spLocks noGrp="1"/>
          </p:cNvSpPr>
          <p:nvPr>
            <p:ph type="sldNum" sz="quarter" idx="12"/>
          </p:nvPr>
        </p:nvSpPr>
        <p:spPr/>
        <p:txBody>
          <a:bodyPr/>
          <a:lstStyle/>
          <a:p>
            <a:fld id="{2D608FC8-DCEF-42F8-9173-0E50C0A7D663}" type="slidenum">
              <a:rPr lang="en-US" smtClean="0"/>
              <a:t>‹#›</a:t>
            </a:fld>
            <a:endParaRPr lang="en-US" dirty="0"/>
          </a:p>
        </p:txBody>
      </p:sp>
    </p:spTree>
    <p:extLst>
      <p:ext uri="{BB962C8B-B14F-4D97-AF65-F5344CB8AC3E}">
        <p14:creationId xmlns:p14="http://schemas.microsoft.com/office/powerpoint/2010/main" val="978216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157DA2-57D5-0094-E0CF-3AC0DC446278}"/>
              </a:ext>
            </a:extLst>
          </p:cNvPr>
          <p:cNvSpPr>
            <a:spLocks noGrp="1"/>
          </p:cNvSpPr>
          <p:nvPr>
            <p:ph type="dt" sz="half" idx="10"/>
          </p:nvPr>
        </p:nvSpPr>
        <p:spPr/>
        <p:txBody>
          <a:bodyPr/>
          <a:lstStyle/>
          <a:p>
            <a:fld id="{55CF4532-F23C-49B9-8EAE-42880FA9A5F1}" type="datetimeFigureOut">
              <a:rPr lang="en-US" smtClean="0"/>
              <a:t>4/15/2024</a:t>
            </a:fld>
            <a:endParaRPr lang="en-US" dirty="0"/>
          </a:p>
        </p:txBody>
      </p:sp>
      <p:sp>
        <p:nvSpPr>
          <p:cNvPr id="3" name="Footer Placeholder 2">
            <a:extLst>
              <a:ext uri="{FF2B5EF4-FFF2-40B4-BE49-F238E27FC236}">
                <a16:creationId xmlns:a16="http://schemas.microsoft.com/office/drawing/2014/main" id="{D2D55C7D-E17F-A805-0B25-6C389A70C35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467AC0F-DE6E-95E9-F094-4DAA2077E064}"/>
              </a:ext>
            </a:extLst>
          </p:cNvPr>
          <p:cNvSpPr>
            <a:spLocks noGrp="1"/>
          </p:cNvSpPr>
          <p:nvPr>
            <p:ph type="sldNum" sz="quarter" idx="12"/>
          </p:nvPr>
        </p:nvSpPr>
        <p:spPr/>
        <p:txBody>
          <a:bodyPr/>
          <a:lstStyle/>
          <a:p>
            <a:fld id="{2D608FC8-DCEF-42F8-9173-0E50C0A7D663}" type="slidenum">
              <a:rPr lang="en-US" smtClean="0"/>
              <a:t>‹#›</a:t>
            </a:fld>
            <a:endParaRPr lang="en-US" dirty="0"/>
          </a:p>
        </p:txBody>
      </p:sp>
    </p:spTree>
    <p:extLst>
      <p:ext uri="{BB962C8B-B14F-4D97-AF65-F5344CB8AC3E}">
        <p14:creationId xmlns:p14="http://schemas.microsoft.com/office/powerpoint/2010/main" val="3548116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0158E-8C4B-04D3-8F20-A49B8F7AC8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7F3168-93E7-51D4-704F-B62DFCAA96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E8809F-9442-B751-8D5D-27BC544965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6642B1-57E5-C920-F25B-832EE73D682B}"/>
              </a:ext>
            </a:extLst>
          </p:cNvPr>
          <p:cNvSpPr>
            <a:spLocks noGrp="1"/>
          </p:cNvSpPr>
          <p:nvPr>
            <p:ph type="dt" sz="half" idx="10"/>
          </p:nvPr>
        </p:nvSpPr>
        <p:spPr/>
        <p:txBody>
          <a:bodyPr/>
          <a:lstStyle/>
          <a:p>
            <a:fld id="{55CF4532-F23C-49B9-8EAE-42880FA9A5F1}" type="datetimeFigureOut">
              <a:rPr lang="en-US" smtClean="0"/>
              <a:t>4/15/2024</a:t>
            </a:fld>
            <a:endParaRPr lang="en-US" dirty="0"/>
          </a:p>
        </p:txBody>
      </p:sp>
      <p:sp>
        <p:nvSpPr>
          <p:cNvPr id="6" name="Footer Placeholder 5">
            <a:extLst>
              <a:ext uri="{FF2B5EF4-FFF2-40B4-BE49-F238E27FC236}">
                <a16:creationId xmlns:a16="http://schemas.microsoft.com/office/drawing/2014/main" id="{A6125FAA-F774-B8FD-BE5A-C38B977FA87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05AF476-53E6-2B37-DEBC-5FE0367C45FB}"/>
              </a:ext>
            </a:extLst>
          </p:cNvPr>
          <p:cNvSpPr>
            <a:spLocks noGrp="1"/>
          </p:cNvSpPr>
          <p:nvPr>
            <p:ph type="sldNum" sz="quarter" idx="12"/>
          </p:nvPr>
        </p:nvSpPr>
        <p:spPr/>
        <p:txBody>
          <a:bodyPr/>
          <a:lstStyle/>
          <a:p>
            <a:fld id="{2D608FC8-DCEF-42F8-9173-0E50C0A7D663}" type="slidenum">
              <a:rPr lang="en-US" smtClean="0"/>
              <a:t>‹#›</a:t>
            </a:fld>
            <a:endParaRPr lang="en-US" dirty="0"/>
          </a:p>
        </p:txBody>
      </p:sp>
      <p:pic>
        <p:nvPicPr>
          <p:cNvPr id="9" name="Graphic 8">
            <a:extLst>
              <a:ext uri="{FF2B5EF4-FFF2-40B4-BE49-F238E27FC236}">
                <a16:creationId xmlns:a16="http://schemas.microsoft.com/office/drawing/2014/main" id="{7CEEE948-9A2B-B1DA-C7FC-B2A11DE4946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439"/>
          <a:stretch/>
        </p:blipFill>
        <p:spPr>
          <a:xfrm>
            <a:off x="-34182" y="0"/>
            <a:ext cx="12260366" cy="904270"/>
          </a:xfrm>
          <a:prstGeom prst="rect">
            <a:avLst/>
          </a:prstGeom>
        </p:spPr>
      </p:pic>
    </p:spTree>
    <p:extLst>
      <p:ext uri="{BB962C8B-B14F-4D97-AF65-F5344CB8AC3E}">
        <p14:creationId xmlns:p14="http://schemas.microsoft.com/office/powerpoint/2010/main" val="1286704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07D3C-93EF-ADF7-8EDD-74F2DDA53B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BB3D3E-A4C8-5E37-145B-AB10B6213D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837DFC1-53E7-6AAC-21EE-591811FF0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1E2353-1D1B-9443-81F9-9D7877634E02}"/>
              </a:ext>
            </a:extLst>
          </p:cNvPr>
          <p:cNvSpPr>
            <a:spLocks noGrp="1"/>
          </p:cNvSpPr>
          <p:nvPr>
            <p:ph type="dt" sz="half" idx="10"/>
          </p:nvPr>
        </p:nvSpPr>
        <p:spPr/>
        <p:txBody>
          <a:bodyPr/>
          <a:lstStyle/>
          <a:p>
            <a:fld id="{55CF4532-F23C-49B9-8EAE-42880FA9A5F1}" type="datetimeFigureOut">
              <a:rPr lang="en-US" smtClean="0"/>
              <a:t>4/15/2024</a:t>
            </a:fld>
            <a:endParaRPr lang="en-US" dirty="0"/>
          </a:p>
        </p:txBody>
      </p:sp>
      <p:sp>
        <p:nvSpPr>
          <p:cNvPr id="6" name="Footer Placeholder 5">
            <a:extLst>
              <a:ext uri="{FF2B5EF4-FFF2-40B4-BE49-F238E27FC236}">
                <a16:creationId xmlns:a16="http://schemas.microsoft.com/office/drawing/2014/main" id="{A6C49DDE-29D4-C148-7395-A470DC337B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C57D26D-E11D-C06C-34EC-5ED1A8DD4769}"/>
              </a:ext>
            </a:extLst>
          </p:cNvPr>
          <p:cNvSpPr>
            <a:spLocks noGrp="1"/>
          </p:cNvSpPr>
          <p:nvPr>
            <p:ph type="sldNum" sz="quarter" idx="12"/>
          </p:nvPr>
        </p:nvSpPr>
        <p:spPr/>
        <p:txBody>
          <a:bodyPr/>
          <a:lstStyle/>
          <a:p>
            <a:fld id="{2D608FC8-DCEF-42F8-9173-0E50C0A7D663}" type="slidenum">
              <a:rPr lang="en-US" smtClean="0"/>
              <a:t>‹#›</a:t>
            </a:fld>
            <a:endParaRPr lang="en-US" dirty="0"/>
          </a:p>
        </p:txBody>
      </p:sp>
      <p:pic>
        <p:nvPicPr>
          <p:cNvPr id="9" name="Graphic 8">
            <a:extLst>
              <a:ext uri="{FF2B5EF4-FFF2-40B4-BE49-F238E27FC236}">
                <a16:creationId xmlns:a16="http://schemas.microsoft.com/office/drawing/2014/main" id="{F5FC387F-6C35-0CFE-F983-8F28A3B9564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439"/>
          <a:stretch/>
        </p:blipFill>
        <p:spPr>
          <a:xfrm>
            <a:off x="-34182" y="0"/>
            <a:ext cx="12260366" cy="904270"/>
          </a:xfrm>
          <a:prstGeom prst="rect">
            <a:avLst/>
          </a:prstGeom>
        </p:spPr>
      </p:pic>
    </p:spTree>
    <p:extLst>
      <p:ext uri="{BB962C8B-B14F-4D97-AF65-F5344CB8AC3E}">
        <p14:creationId xmlns:p14="http://schemas.microsoft.com/office/powerpoint/2010/main" val="1854801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8114FD-61DC-573F-BD82-E2E024FA67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3FFC51-61D9-8C5F-B1B4-001B66D1DA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DB4178-B62B-BF75-7554-2040EFA6CF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5CF4532-F23C-49B9-8EAE-42880FA9A5F1}" type="datetimeFigureOut">
              <a:rPr lang="en-US" smtClean="0"/>
              <a:t>4/15/2024</a:t>
            </a:fld>
            <a:endParaRPr lang="en-US" dirty="0"/>
          </a:p>
        </p:txBody>
      </p:sp>
      <p:sp>
        <p:nvSpPr>
          <p:cNvPr id="5" name="Footer Placeholder 4">
            <a:extLst>
              <a:ext uri="{FF2B5EF4-FFF2-40B4-BE49-F238E27FC236}">
                <a16:creationId xmlns:a16="http://schemas.microsoft.com/office/drawing/2014/main" id="{24FC587E-6C4D-9974-BB53-882A822CD4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A525F2C4-6FA8-0A13-68E6-3329CED71C24}"/>
              </a:ext>
            </a:extLst>
          </p:cNvPr>
          <p:cNvSpPr>
            <a:spLocks noGrp="1"/>
          </p:cNvSpPr>
          <p:nvPr>
            <p:ph type="sldNum" sz="quarter" idx="4"/>
          </p:nvPr>
        </p:nvSpPr>
        <p:spPr>
          <a:xfrm>
            <a:off x="8610600" y="6356350"/>
            <a:ext cx="2088735"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608FC8-DCEF-42F8-9173-0E50C0A7D663}" type="slidenum">
              <a:rPr lang="en-US" smtClean="0"/>
              <a:t>‹#›</a:t>
            </a:fld>
            <a:endParaRPr lang="en-US" dirty="0"/>
          </a:p>
        </p:txBody>
      </p:sp>
      <p:pic>
        <p:nvPicPr>
          <p:cNvPr id="17" name="Picture 16" descr="A black background with a black square&#10;&#10;Description automatically generated with medium confidence">
            <a:extLst>
              <a:ext uri="{FF2B5EF4-FFF2-40B4-BE49-F238E27FC236}">
                <a16:creationId xmlns:a16="http://schemas.microsoft.com/office/drawing/2014/main" id="{CD0DD994-1387-F9A5-9AC6-5F27D54B393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4233" y="6417891"/>
            <a:ext cx="284515" cy="303583"/>
          </a:xfrm>
          <a:prstGeom prst="rect">
            <a:avLst/>
          </a:prstGeom>
        </p:spPr>
      </p:pic>
      <p:pic>
        <p:nvPicPr>
          <p:cNvPr id="8" name="Picture 7" descr="A blue and black logo&#10;&#10;Description automatically generated">
            <a:extLst>
              <a:ext uri="{FF2B5EF4-FFF2-40B4-BE49-F238E27FC236}">
                <a16:creationId xmlns:a16="http://schemas.microsoft.com/office/drawing/2014/main" id="{BE25D2C5-AA87-79D0-FD23-C438DBE2649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44764" y="6264274"/>
            <a:ext cx="1143003" cy="457201"/>
          </a:xfrm>
          <a:prstGeom prst="rect">
            <a:avLst/>
          </a:prstGeom>
        </p:spPr>
      </p:pic>
    </p:spTree>
    <p:extLst>
      <p:ext uri="{BB962C8B-B14F-4D97-AF65-F5344CB8AC3E}">
        <p14:creationId xmlns:p14="http://schemas.microsoft.com/office/powerpoint/2010/main" val="4157089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www.hudexchange.info/trainings/courses/vawa-housing-services-series/489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thehotline.or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Rrhodes@hancockhrc.org" TargetMode="External"/><Relationship Id="rId2" Type="http://schemas.openxmlformats.org/officeDocument/2006/relationships/hyperlink" Target="mailto:Sriley@gccfn.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_u90YU-AScA?feature=oembe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919DA7B9-D016-EBE2-28BB-7485D0CE370B}"/>
              </a:ext>
            </a:extLst>
          </p:cNvPr>
          <p:cNvPicPr>
            <a:picLocks noGrp="1" noRot="1" noChangeAspect="1" noMove="1" noResize="1" noEditPoints="1" noAdjustHandles="1" noChangeArrowheads="1" noChangeShapeType="1" noCrop="1"/>
          </p:cNvPicPr>
          <p:nvPr/>
        </p:nvPicPr>
        <p:blipFill rotWithShape="1">
          <a:blip r:embed="rId2">
            <a:extLst>
              <a:ext uri="{96DAC541-7B7A-43D3-8B79-37D633B846F1}">
                <asvg:svgBlip xmlns:asvg="http://schemas.microsoft.com/office/drawing/2016/SVG/main" r:embed="rId3"/>
              </a:ext>
            </a:extLst>
          </a:blip>
          <a:srcRect l="4" r="-3" b="2410"/>
          <a:stretch/>
        </p:blipFill>
        <p:spPr>
          <a:xfrm>
            <a:off x="-47002" y="0"/>
            <a:ext cx="12286004" cy="6858000"/>
          </a:xfrm>
          <a:prstGeom prst="rect">
            <a:avLst/>
          </a:prstGeom>
        </p:spPr>
      </p:pic>
      <p:pic>
        <p:nvPicPr>
          <p:cNvPr id="12" name="Picture 11" descr="A white logo with a house on a black background&#10;&#10;Description automatically generated">
            <a:extLst>
              <a:ext uri="{FF2B5EF4-FFF2-40B4-BE49-F238E27FC236}">
                <a16:creationId xmlns:a16="http://schemas.microsoft.com/office/drawing/2014/main" id="{46BC312D-5A80-10C0-97AD-58A2B326EA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9550" y="917130"/>
            <a:ext cx="6692900" cy="3377151"/>
          </a:xfrm>
          <a:prstGeom prst="rect">
            <a:avLst/>
          </a:prstGeom>
        </p:spPr>
      </p:pic>
      <p:pic>
        <p:nvPicPr>
          <p:cNvPr id="16" name="Graphic 15">
            <a:extLst>
              <a:ext uri="{FF2B5EF4-FFF2-40B4-BE49-F238E27FC236}">
                <a16:creationId xmlns:a16="http://schemas.microsoft.com/office/drawing/2014/main" id="{08FC6BD2-4B5E-AEFE-8575-9CE8F087D8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1231" y="6142976"/>
            <a:ext cx="541538" cy="517525"/>
          </a:xfrm>
          <a:prstGeom prst="rect">
            <a:avLst/>
          </a:prstGeom>
        </p:spPr>
      </p:pic>
      <p:pic>
        <p:nvPicPr>
          <p:cNvPr id="6" name="Graphic 5">
            <a:extLst>
              <a:ext uri="{FF2B5EF4-FFF2-40B4-BE49-F238E27FC236}">
                <a16:creationId xmlns:a16="http://schemas.microsoft.com/office/drawing/2014/main" id="{307451C9-6ACF-B135-0132-1CA9170DA39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7543" y="4775199"/>
            <a:ext cx="12722068" cy="1635125"/>
          </a:xfrm>
          <a:prstGeom prst="rect">
            <a:avLst/>
          </a:prstGeom>
        </p:spPr>
      </p:pic>
    </p:spTree>
    <p:extLst>
      <p:ext uri="{BB962C8B-B14F-4D97-AF65-F5344CB8AC3E}">
        <p14:creationId xmlns:p14="http://schemas.microsoft.com/office/powerpoint/2010/main" val="2018117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D2A7957-525D-BE95-A46F-DECB89485AB0}"/>
              </a:ext>
            </a:extLst>
          </p:cNvPr>
          <p:cNvSpPr>
            <a:spLocks noGrp="1"/>
          </p:cNvSpPr>
          <p:nvPr>
            <p:ph type="title"/>
          </p:nvPr>
        </p:nvSpPr>
        <p:spPr>
          <a:xfrm>
            <a:off x="761803" y="350196"/>
            <a:ext cx="4646904" cy="1624520"/>
          </a:xfrm>
        </p:spPr>
        <p:txBody>
          <a:bodyPr vert="horz" lIns="91440" tIns="45720" rIns="91440" bIns="45720" rtlCol="0" anchor="ctr">
            <a:normAutofit/>
          </a:bodyPr>
          <a:lstStyle/>
          <a:p>
            <a:pPr algn="ctr"/>
            <a:r>
              <a:rPr lang="en-US" sz="3700" dirty="0">
                <a:latin typeface="Libre Baskerville" panose="02000000000000000000" pitchFamily="2" charset="0"/>
              </a:rPr>
              <a:t>Tools to Maintain Power and Control</a:t>
            </a:r>
          </a:p>
        </p:txBody>
      </p:sp>
      <p:sp>
        <p:nvSpPr>
          <p:cNvPr id="4" name="TextBox 3">
            <a:extLst>
              <a:ext uri="{FF2B5EF4-FFF2-40B4-BE49-F238E27FC236}">
                <a16:creationId xmlns:a16="http://schemas.microsoft.com/office/drawing/2014/main" id="{F3F34EC4-CF92-F8B9-54D1-C70301B287E4}"/>
              </a:ext>
            </a:extLst>
          </p:cNvPr>
          <p:cNvSpPr txBox="1"/>
          <p:nvPr/>
        </p:nvSpPr>
        <p:spPr>
          <a:xfrm>
            <a:off x="226338" y="2743200"/>
            <a:ext cx="5712736" cy="3613149"/>
          </a:xfrm>
          <a:prstGeom prst="rect">
            <a:avLst/>
          </a:prstGeom>
        </p:spPr>
        <p:txBody>
          <a:bodyPr vert="horz" lIns="91440" tIns="45720" rIns="91440" bIns="45720" rtlCol="0" anchor="ctr">
            <a:normAutofit/>
          </a:bodyPr>
          <a:lstStyle/>
          <a:p>
            <a:pPr marL="285750" indent="-228600">
              <a:buFont typeface="Arial" panose="020B0604020202020204" pitchFamily="34" charset="0"/>
              <a:buChar char="•"/>
            </a:pPr>
            <a:r>
              <a:rPr lang="en-US" sz="2400" dirty="0">
                <a:latin typeface="Libre Baskerville" panose="02000000000000000000" pitchFamily="2" charset="0"/>
              </a:rPr>
              <a:t>Coercion and Threats</a:t>
            </a:r>
          </a:p>
          <a:p>
            <a:pPr marL="285750" indent="-228600">
              <a:buFont typeface="Arial" panose="020B0604020202020204" pitchFamily="34" charset="0"/>
              <a:buChar char="•"/>
            </a:pPr>
            <a:r>
              <a:rPr lang="en-US" sz="2400" dirty="0">
                <a:latin typeface="Libre Baskerville" panose="02000000000000000000" pitchFamily="2" charset="0"/>
              </a:rPr>
              <a:t>Emotional Abuse</a:t>
            </a:r>
          </a:p>
          <a:p>
            <a:pPr marL="285750" indent="-228600">
              <a:buFont typeface="Arial" panose="020B0604020202020204" pitchFamily="34" charset="0"/>
              <a:buChar char="•"/>
            </a:pPr>
            <a:r>
              <a:rPr lang="en-US" sz="2400" dirty="0">
                <a:latin typeface="Libre Baskerville" panose="02000000000000000000" pitchFamily="2" charset="0"/>
              </a:rPr>
              <a:t>Intimidation</a:t>
            </a:r>
          </a:p>
          <a:p>
            <a:pPr marL="285750" indent="-228600">
              <a:buFont typeface="Arial" panose="020B0604020202020204" pitchFamily="34" charset="0"/>
              <a:buChar char="•"/>
            </a:pPr>
            <a:r>
              <a:rPr lang="en-US" sz="2400" dirty="0">
                <a:latin typeface="Libre Baskerville" panose="02000000000000000000" pitchFamily="2" charset="0"/>
              </a:rPr>
              <a:t>Isolation</a:t>
            </a:r>
          </a:p>
          <a:p>
            <a:pPr marL="285750" indent="-228600">
              <a:buFont typeface="Arial" panose="020B0604020202020204" pitchFamily="34" charset="0"/>
              <a:buChar char="•"/>
            </a:pPr>
            <a:r>
              <a:rPr lang="en-US" sz="2400" dirty="0">
                <a:latin typeface="Libre Baskerville" panose="02000000000000000000" pitchFamily="2" charset="0"/>
              </a:rPr>
              <a:t>Minimizing, Denying, Blaming</a:t>
            </a:r>
          </a:p>
          <a:p>
            <a:pPr marL="285750" indent="-228600">
              <a:buFont typeface="Arial" panose="020B0604020202020204" pitchFamily="34" charset="0"/>
              <a:buChar char="•"/>
            </a:pPr>
            <a:r>
              <a:rPr lang="en-US" sz="2400" dirty="0">
                <a:latin typeface="Libre Baskerville" panose="02000000000000000000" pitchFamily="2" charset="0"/>
              </a:rPr>
              <a:t>Using Children</a:t>
            </a:r>
          </a:p>
          <a:p>
            <a:pPr marL="285750" indent="-228600">
              <a:buFont typeface="Arial" panose="020B0604020202020204" pitchFamily="34" charset="0"/>
              <a:buChar char="•"/>
            </a:pPr>
            <a:r>
              <a:rPr lang="en-US" sz="2400" dirty="0">
                <a:latin typeface="Libre Baskerville" panose="02000000000000000000" pitchFamily="2" charset="0"/>
              </a:rPr>
              <a:t>Economic Abuse</a:t>
            </a:r>
          </a:p>
          <a:p>
            <a:pPr marL="285750" indent="-228600">
              <a:buFont typeface="Arial" panose="020B0604020202020204" pitchFamily="34" charset="0"/>
              <a:buChar char="•"/>
            </a:pPr>
            <a:r>
              <a:rPr lang="en-US" sz="2400" dirty="0">
                <a:latin typeface="Libre Baskerville" panose="02000000000000000000" pitchFamily="2" charset="0"/>
              </a:rPr>
              <a:t>Male Privilege</a:t>
            </a:r>
          </a:p>
        </p:txBody>
      </p:sp>
      <p:pic>
        <p:nvPicPr>
          <p:cNvPr id="6" name="Picture 5" descr="Hammer and nail">
            <a:extLst>
              <a:ext uri="{FF2B5EF4-FFF2-40B4-BE49-F238E27FC236}">
                <a16:creationId xmlns:a16="http://schemas.microsoft.com/office/drawing/2014/main" id="{6674C9DE-FB76-D47A-F9E8-92111BC78FDC}"/>
              </a:ext>
            </a:extLst>
          </p:cNvPr>
          <p:cNvPicPr>
            <a:picLocks noChangeAspect="1"/>
          </p:cNvPicPr>
          <p:nvPr/>
        </p:nvPicPr>
        <p:blipFill rotWithShape="1">
          <a:blip r:embed="rId2"/>
          <a:srcRect r="40599" b="-2"/>
          <a:stretch/>
        </p:blipFill>
        <p:spPr>
          <a:xfrm>
            <a:off x="6096000" y="1"/>
            <a:ext cx="6102825" cy="6858000"/>
          </a:xfrm>
          <a:prstGeom prst="rect">
            <a:avLst/>
          </a:prstGeom>
        </p:spPr>
      </p:pic>
    </p:spTree>
    <p:extLst>
      <p:ext uri="{BB962C8B-B14F-4D97-AF65-F5344CB8AC3E}">
        <p14:creationId xmlns:p14="http://schemas.microsoft.com/office/powerpoint/2010/main" val="1391260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Fog-covered mountain">
            <a:extLst>
              <a:ext uri="{FF2B5EF4-FFF2-40B4-BE49-F238E27FC236}">
                <a16:creationId xmlns:a16="http://schemas.microsoft.com/office/drawing/2014/main" id="{9AC08FEF-E7EC-5E24-AD99-A782527A2EA2}"/>
              </a:ext>
            </a:extLst>
          </p:cNvPr>
          <p:cNvPicPr>
            <a:picLocks noChangeAspect="1"/>
          </p:cNvPicPr>
          <p:nvPr/>
        </p:nvPicPr>
        <p:blipFill rotWithShape="1">
          <a:blip r:embed="rId2">
            <a:alphaModFix amt="50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2B2C831F-1FAD-D9CD-C0D6-03AA968E034D}"/>
              </a:ext>
            </a:extLst>
          </p:cNvPr>
          <p:cNvSpPr>
            <a:spLocks noGrp="1"/>
          </p:cNvSpPr>
          <p:nvPr>
            <p:ph type="title"/>
          </p:nvPr>
        </p:nvSpPr>
        <p:spPr>
          <a:xfrm>
            <a:off x="1524000" y="1874716"/>
            <a:ext cx="9144000" cy="2900518"/>
          </a:xfrm>
        </p:spPr>
        <p:txBody>
          <a:bodyPr vert="horz" lIns="91440" tIns="45720" rIns="91440" bIns="45720" rtlCol="0" anchor="b">
            <a:normAutofit/>
          </a:bodyPr>
          <a:lstStyle/>
          <a:p>
            <a:pPr algn="ctr"/>
            <a:r>
              <a:rPr lang="en-US" sz="5100" dirty="0">
                <a:solidFill>
                  <a:srgbClr val="FFFFFF"/>
                </a:solidFill>
              </a:rPr>
              <a:t>Abusers don’t use violence because they have lost control of themselves</a:t>
            </a:r>
          </a:p>
        </p:txBody>
      </p:sp>
    </p:spTree>
    <p:extLst>
      <p:ext uri="{BB962C8B-B14F-4D97-AF65-F5344CB8AC3E}">
        <p14:creationId xmlns:p14="http://schemas.microsoft.com/office/powerpoint/2010/main" val="12850457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Fog-covered mountain">
            <a:extLst>
              <a:ext uri="{FF2B5EF4-FFF2-40B4-BE49-F238E27FC236}">
                <a16:creationId xmlns:a16="http://schemas.microsoft.com/office/drawing/2014/main" id="{9AC08FEF-E7EC-5E24-AD99-A782527A2EA2}"/>
              </a:ext>
            </a:extLst>
          </p:cNvPr>
          <p:cNvPicPr>
            <a:picLocks noChangeAspect="1"/>
          </p:cNvPicPr>
          <p:nvPr/>
        </p:nvPicPr>
        <p:blipFill rotWithShape="1">
          <a:blip r:embed="rId2">
            <a:alphaModFix amt="50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2B2C831F-1FAD-D9CD-C0D6-03AA968E034D}"/>
              </a:ext>
            </a:extLst>
          </p:cNvPr>
          <p:cNvSpPr>
            <a:spLocks noGrp="1"/>
          </p:cNvSpPr>
          <p:nvPr>
            <p:ph type="title"/>
          </p:nvPr>
        </p:nvSpPr>
        <p:spPr>
          <a:xfrm>
            <a:off x="1524000" y="1874716"/>
            <a:ext cx="9144000" cy="2900518"/>
          </a:xfrm>
        </p:spPr>
        <p:txBody>
          <a:bodyPr vert="horz" lIns="91440" tIns="45720" rIns="91440" bIns="45720" rtlCol="0" anchor="b">
            <a:normAutofit/>
          </a:bodyPr>
          <a:lstStyle/>
          <a:p>
            <a:pPr algn="ctr"/>
            <a:r>
              <a:rPr lang="en-US" sz="5100" dirty="0">
                <a:solidFill>
                  <a:srgbClr val="FFFFFF"/>
                </a:solidFill>
              </a:rPr>
              <a:t>Abusers use violence when they’ve lost control of their partner.</a:t>
            </a:r>
          </a:p>
        </p:txBody>
      </p:sp>
    </p:spTree>
    <p:extLst>
      <p:ext uri="{BB962C8B-B14F-4D97-AF65-F5344CB8AC3E}">
        <p14:creationId xmlns:p14="http://schemas.microsoft.com/office/powerpoint/2010/main" val="727088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23276E-3FAA-62B9-0C19-F2433A56F862}"/>
              </a:ext>
            </a:extLst>
          </p:cNvPr>
          <p:cNvSpPr>
            <a:spLocks noGrp="1"/>
          </p:cNvSpPr>
          <p:nvPr>
            <p:ph type="title"/>
          </p:nvPr>
        </p:nvSpPr>
        <p:spPr>
          <a:xfrm>
            <a:off x="2725093" y="2516863"/>
            <a:ext cx="8152173" cy="1480810"/>
          </a:xfrm>
        </p:spPr>
        <p:txBody>
          <a:bodyPr vert="horz" lIns="91440" tIns="45720" rIns="91440" bIns="45720" rtlCol="0" anchor="b">
            <a:normAutofit/>
          </a:bodyPr>
          <a:lstStyle/>
          <a:p>
            <a:r>
              <a:rPr lang="en-US" sz="4800" kern="1200" dirty="0">
                <a:solidFill>
                  <a:srgbClr val="FFFFFF"/>
                </a:solidFill>
                <a:latin typeface="+mj-lt"/>
                <a:ea typeface="+mj-ea"/>
                <a:cs typeface="+mj-cs"/>
              </a:rPr>
              <a:t>02 . Trapped in Abuse</a:t>
            </a:r>
          </a:p>
        </p:txBody>
      </p:sp>
      <p:sp>
        <p:nvSpPr>
          <p:cNvPr id="23" name="Rectangle 22">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49E75185-3A20-F0ED-3404-593A50451743}"/>
              </a:ext>
            </a:extLst>
          </p:cNvPr>
          <p:cNvSpPr txBox="1"/>
          <p:nvPr/>
        </p:nvSpPr>
        <p:spPr>
          <a:xfrm>
            <a:off x="4061857" y="4160620"/>
            <a:ext cx="7055893" cy="1078054"/>
          </a:xfrm>
          <a:prstGeom prst="rect">
            <a:avLst/>
          </a:prstGeom>
        </p:spPr>
        <p:txBody>
          <a:bodyPr vert="horz" lIns="91440" tIns="45720" rIns="91440" bIns="45720" rtlCol="0">
            <a:normAutofit/>
          </a:bodyPr>
          <a:lstStyle/>
          <a:p>
            <a:pPr>
              <a:lnSpc>
                <a:spcPct val="90000"/>
              </a:lnSpc>
              <a:spcBef>
                <a:spcPts val="1000"/>
              </a:spcBef>
            </a:pPr>
            <a:r>
              <a:rPr lang="en-US" sz="2400" kern="1200" dirty="0">
                <a:solidFill>
                  <a:srgbClr val="FFFFFF"/>
                </a:solidFill>
                <a:latin typeface="+mn-lt"/>
                <a:ea typeface="+mn-ea"/>
                <a:cs typeface="+mn-cs"/>
              </a:rPr>
              <a:t>How Abusers Make it Difficult to Leave</a:t>
            </a:r>
          </a:p>
        </p:txBody>
      </p:sp>
    </p:spTree>
    <p:extLst>
      <p:ext uri="{BB962C8B-B14F-4D97-AF65-F5344CB8AC3E}">
        <p14:creationId xmlns:p14="http://schemas.microsoft.com/office/powerpoint/2010/main" val="3557730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3B6F28-D51D-6A0C-29E4-62B2B112F9CE}"/>
              </a:ext>
            </a:extLst>
          </p:cNvPr>
          <p:cNvSpPr>
            <a:spLocks noGrp="1"/>
          </p:cNvSpPr>
          <p:nvPr>
            <p:ph type="title"/>
          </p:nvPr>
        </p:nvSpPr>
        <p:spPr>
          <a:xfrm>
            <a:off x="721785" y="365125"/>
            <a:ext cx="5685232" cy="1807305"/>
          </a:xfrm>
        </p:spPr>
        <p:txBody>
          <a:bodyPr vert="horz" lIns="91440" tIns="45720" rIns="91440" bIns="45720" rtlCol="0" anchor="ctr">
            <a:normAutofit/>
          </a:bodyPr>
          <a:lstStyle/>
          <a:p>
            <a:r>
              <a:rPr lang="en-US" sz="4000" b="1" dirty="0">
                <a:latin typeface="Libre Baskerville"/>
              </a:rPr>
              <a:t>Forged Dependence</a:t>
            </a:r>
          </a:p>
        </p:txBody>
      </p:sp>
      <p:sp>
        <p:nvSpPr>
          <p:cNvPr id="8" name="TextBox 7">
            <a:extLst>
              <a:ext uri="{FF2B5EF4-FFF2-40B4-BE49-F238E27FC236}">
                <a16:creationId xmlns:a16="http://schemas.microsoft.com/office/drawing/2014/main" id="{BF7F0B8B-44E0-201B-A40F-FFDD6CD9AD33}"/>
              </a:ext>
            </a:extLst>
          </p:cNvPr>
          <p:cNvSpPr txBox="1"/>
          <p:nvPr/>
        </p:nvSpPr>
        <p:spPr>
          <a:xfrm>
            <a:off x="838200" y="2333297"/>
            <a:ext cx="4619621" cy="3843666"/>
          </a:xfrm>
          <a:prstGeom prst="rect">
            <a:avLst/>
          </a:prstGeom>
        </p:spPr>
        <p:txBody>
          <a:bodyPr vert="horz" lIns="91440" tIns="45720" rIns="91440" bIns="45720" rtlCol="0" anchor="t">
            <a:normAutofit/>
          </a:bodyPr>
          <a:lstStyle/>
          <a:p>
            <a:pPr marL="285750" lvl="0" indent="-228600">
              <a:lnSpc>
                <a:spcPct val="90000"/>
              </a:lnSpc>
              <a:spcBef>
                <a:spcPts val="0"/>
              </a:spcBef>
              <a:spcAft>
                <a:spcPts val="600"/>
              </a:spcAft>
              <a:buFont typeface="Arial" panose="020B0604020202020204" pitchFamily="34" charset="0"/>
              <a:buChar char="•"/>
            </a:pPr>
            <a:r>
              <a:rPr lang="en-US" sz="2000" dirty="0">
                <a:latin typeface="Libre Baskerville"/>
              </a:rPr>
              <a:t>Financial abuse leaves the victim without access to money</a:t>
            </a:r>
          </a:p>
          <a:p>
            <a:pPr marL="285750" lvl="0" indent="-228600">
              <a:lnSpc>
                <a:spcPct val="90000"/>
              </a:lnSpc>
              <a:spcBef>
                <a:spcPts val="0"/>
              </a:spcBef>
              <a:spcAft>
                <a:spcPts val="600"/>
              </a:spcAft>
              <a:buFont typeface="Arial" panose="020B0604020202020204" pitchFamily="34" charset="0"/>
              <a:buChar char="•"/>
            </a:pPr>
            <a:endParaRPr lang="en-US" sz="2000" dirty="0">
              <a:latin typeface="Libre Baskerville"/>
            </a:endParaRPr>
          </a:p>
          <a:p>
            <a:pPr marL="285750" lvl="0" indent="-228600">
              <a:lnSpc>
                <a:spcPct val="90000"/>
              </a:lnSpc>
              <a:spcBef>
                <a:spcPts val="0"/>
              </a:spcBef>
              <a:spcAft>
                <a:spcPts val="600"/>
              </a:spcAft>
              <a:buFont typeface="Arial" panose="020B0604020202020204" pitchFamily="34" charset="0"/>
              <a:buChar char="•"/>
            </a:pPr>
            <a:r>
              <a:rPr lang="en-US" sz="2000" dirty="0">
                <a:latin typeface="Libre Baskerville"/>
              </a:rPr>
              <a:t>Isolation keeps the victim from family and friends.</a:t>
            </a:r>
          </a:p>
          <a:p>
            <a:pPr indent="-228600">
              <a:lnSpc>
                <a:spcPct val="90000"/>
              </a:lnSpc>
              <a:spcBef>
                <a:spcPts val="0"/>
              </a:spcBef>
              <a:spcAft>
                <a:spcPts val="600"/>
              </a:spcAft>
              <a:buFont typeface="Arial" panose="020B0604020202020204" pitchFamily="34" charset="0"/>
              <a:buChar char="•"/>
            </a:pPr>
            <a:endParaRPr lang="en-US" sz="2000" dirty="0">
              <a:latin typeface="Libre Baskerville"/>
            </a:endParaRPr>
          </a:p>
          <a:p>
            <a:pPr marL="285750" indent="-228600">
              <a:lnSpc>
                <a:spcPct val="90000"/>
              </a:lnSpc>
              <a:spcBef>
                <a:spcPts val="0"/>
              </a:spcBef>
              <a:spcAft>
                <a:spcPts val="600"/>
              </a:spcAft>
              <a:buFont typeface="Arial" panose="020B0604020202020204" pitchFamily="34" charset="0"/>
              <a:buChar char="•"/>
            </a:pPr>
            <a:r>
              <a:rPr lang="en-US" sz="2000" dirty="0">
                <a:latin typeface="Libre Baskerville"/>
              </a:rPr>
              <a:t>Children being used as leverage keeps the victim from leaving.</a:t>
            </a:r>
          </a:p>
          <a:p>
            <a:pPr indent="-228600">
              <a:lnSpc>
                <a:spcPct val="90000"/>
              </a:lnSpc>
              <a:spcBef>
                <a:spcPts val="0"/>
              </a:spcBef>
              <a:spcAft>
                <a:spcPts val="600"/>
              </a:spcAft>
              <a:buFont typeface="Arial" panose="020B0604020202020204" pitchFamily="34" charset="0"/>
              <a:buChar char="•"/>
            </a:pPr>
            <a:endParaRPr lang="en-US" sz="2000" dirty="0">
              <a:latin typeface="Libre Baskerville"/>
            </a:endParaRPr>
          </a:p>
          <a:p>
            <a:pPr marL="285750" indent="-228600">
              <a:lnSpc>
                <a:spcPct val="90000"/>
              </a:lnSpc>
              <a:spcBef>
                <a:spcPts val="0"/>
              </a:spcBef>
              <a:spcAft>
                <a:spcPts val="600"/>
              </a:spcAft>
              <a:buFont typeface="Arial" panose="020B0604020202020204" pitchFamily="34" charset="0"/>
              <a:buChar char="•"/>
            </a:pPr>
            <a:r>
              <a:rPr lang="en-US" sz="2000" dirty="0">
                <a:latin typeface="Libre Baskerville"/>
              </a:rPr>
              <a:t>Constant surveillance leaves the victim unable to reach out for help</a:t>
            </a:r>
          </a:p>
        </p:txBody>
      </p:sp>
      <p:pic>
        <p:nvPicPr>
          <p:cNvPr id="6" name="Picture 5" descr="Chicken wire close-up">
            <a:extLst>
              <a:ext uri="{FF2B5EF4-FFF2-40B4-BE49-F238E27FC236}">
                <a16:creationId xmlns:a16="http://schemas.microsoft.com/office/drawing/2014/main" id="{DE326843-BF47-7A30-0618-44FA1A60EFCB}"/>
              </a:ext>
            </a:extLst>
          </p:cNvPr>
          <p:cNvPicPr>
            <a:picLocks noChangeAspect="1"/>
          </p:cNvPicPr>
          <p:nvPr/>
        </p:nvPicPr>
        <p:blipFill rotWithShape="1">
          <a:blip r:embed="rId2">
            <a:extLst>
              <a:ext uri="{28A0092B-C50C-407E-A947-70E740481C1C}">
                <a14:useLocalDpi xmlns:a14="http://schemas.microsoft.com/office/drawing/2010/main" val="0"/>
              </a:ext>
            </a:extLst>
          </a:blip>
          <a:srcRect l="18487" r="23475"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TextBox 3">
            <a:extLst>
              <a:ext uri="{FF2B5EF4-FFF2-40B4-BE49-F238E27FC236}">
                <a16:creationId xmlns:a16="http://schemas.microsoft.com/office/drawing/2014/main" id="{91139050-789B-6CE8-9DF8-ADDF41DDA6CF}"/>
              </a:ext>
            </a:extLst>
          </p:cNvPr>
          <p:cNvSpPr txBox="1"/>
          <p:nvPr/>
        </p:nvSpPr>
        <p:spPr>
          <a:xfrm>
            <a:off x="6998329" y="239011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10012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6F28-D51D-6A0C-29E4-62B2B112F9CE}"/>
              </a:ext>
            </a:extLst>
          </p:cNvPr>
          <p:cNvSpPr>
            <a:spLocks noGrp="1"/>
          </p:cNvSpPr>
          <p:nvPr>
            <p:ph type="title"/>
          </p:nvPr>
        </p:nvSpPr>
        <p:spPr>
          <a:xfrm>
            <a:off x="616226" y="1080057"/>
            <a:ext cx="6748669" cy="960037"/>
          </a:xfrm>
        </p:spPr>
        <p:txBody>
          <a:bodyPr vert="horz" lIns="91440" tIns="45720" rIns="91440" bIns="45720" rtlCol="0" anchor="b">
            <a:normAutofit fontScale="90000"/>
          </a:bodyPr>
          <a:lstStyle/>
          <a:p>
            <a:r>
              <a:rPr lang="en-US" sz="3200" kern="1200" dirty="0">
                <a:latin typeface="Libre Baskerville"/>
              </a:rPr>
              <a:t>Romance &amp; Love Still Plays a Role</a:t>
            </a:r>
          </a:p>
        </p:txBody>
      </p:sp>
      <p:sp>
        <p:nvSpPr>
          <p:cNvPr id="8" name="TextBox 7">
            <a:extLst>
              <a:ext uri="{FF2B5EF4-FFF2-40B4-BE49-F238E27FC236}">
                <a16:creationId xmlns:a16="http://schemas.microsoft.com/office/drawing/2014/main" id="{BF7F0B8B-44E0-201B-A40F-FFDD6CD9AD33}"/>
              </a:ext>
            </a:extLst>
          </p:cNvPr>
          <p:cNvSpPr txBox="1"/>
          <p:nvPr/>
        </p:nvSpPr>
        <p:spPr>
          <a:xfrm>
            <a:off x="876693" y="2533476"/>
            <a:ext cx="4597746" cy="3447832"/>
          </a:xfrm>
          <a:prstGeom prst="rect">
            <a:avLst/>
          </a:prstGeom>
        </p:spPr>
        <p:txBody>
          <a:bodyPr vert="horz" lIns="91440" tIns="45720" rIns="91440" bIns="45720" rtlCol="0" anchor="t">
            <a:normAutofit lnSpcReduction="10000"/>
          </a:bodyPr>
          <a:lstStyle/>
          <a:p>
            <a:pPr marL="285750" lvl="0" indent="-228600">
              <a:lnSpc>
                <a:spcPct val="90000"/>
              </a:lnSpc>
              <a:spcBef>
                <a:spcPts val="0"/>
              </a:spcBef>
              <a:spcAft>
                <a:spcPts val="600"/>
              </a:spcAft>
              <a:buFont typeface="Arial" panose="020B0604020202020204" pitchFamily="34" charset="0"/>
              <a:buChar char="•"/>
            </a:pPr>
            <a:r>
              <a:rPr lang="en-US" sz="1700" dirty="0">
                <a:latin typeface="Libre Baskerville"/>
              </a:rPr>
              <a:t>The victim wants the relationship to work.</a:t>
            </a:r>
          </a:p>
          <a:p>
            <a:pPr marL="285750" lvl="0" indent="-228600">
              <a:lnSpc>
                <a:spcPct val="90000"/>
              </a:lnSpc>
              <a:spcBef>
                <a:spcPts val="0"/>
              </a:spcBef>
              <a:spcAft>
                <a:spcPts val="600"/>
              </a:spcAft>
              <a:buFont typeface="Arial" panose="020B0604020202020204" pitchFamily="34" charset="0"/>
              <a:buChar char="•"/>
            </a:pPr>
            <a:endParaRPr lang="en-US" sz="1700" dirty="0">
              <a:latin typeface="Libre Baskerville"/>
            </a:endParaRPr>
          </a:p>
          <a:p>
            <a:pPr marL="285750" indent="-228600">
              <a:lnSpc>
                <a:spcPct val="90000"/>
              </a:lnSpc>
              <a:spcAft>
                <a:spcPts val="600"/>
              </a:spcAft>
              <a:buFont typeface="Arial" panose="020B0604020202020204" pitchFamily="34" charset="0"/>
              <a:buChar char="•"/>
            </a:pPr>
            <a:r>
              <a:rPr lang="en-US" sz="1700" dirty="0">
                <a:latin typeface="Libre Baskerville"/>
              </a:rPr>
              <a:t>There are good times.  </a:t>
            </a:r>
          </a:p>
          <a:p>
            <a:pPr indent="-228600">
              <a:lnSpc>
                <a:spcPct val="90000"/>
              </a:lnSpc>
              <a:spcBef>
                <a:spcPts val="0"/>
              </a:spcBef>
              <a:spcAft>
                <a:spcPts val="600"/>
              </a:spcAft>
              <a:buFont typeface="Arial" panose="020B0604020202020204" pitchFamily="34" charset="0"/>
              <a:buChar char="•"/>
            </a:pPr>
            <a:endParaRPr lang="en-US" sz="1700" dirty="0">
              <a:latin typeface="Libre Baskerville"/>
            </a:endParaRPr>
          </a:p>
          <a:p>
            <a:pPr marL="285750" indent="-228600">
              <a:lnSpc>
                <a:spcPct val="90000"/>
              </a:lnSpc>
              <a:spcAft>
                <a:spcPts val="600"/>
              </a:spcAft>
              <a:buFont typeface="Arial" panose="020B0604020202020204" pitchFamily="34" charset="0"/>
              <a:buChar char="•"/>
            </a:pPr>
            <a:r>
              <a:rPr lang="en-US" sz="1700" dirty="0">
                <a:latin typeface="Libre Baskerville"/>
              </a:rPr>
              <a:t>There are moments of reminiscing on “the good days.”   </a:t>
            </a:r>
          </a:p>
          <a:p>
            <a:pPr indent="-228600">
              <a:lnSpc>
                <a:spcPct val="90000"/>
              </a:lnSpc>
              <a:spcBef>
                <a:spcPts val="0"/>
              </a:spcBef>
              <a:spcAft>
                <a:spcPts val="600"/>
              </a:spcAft>
              <a:buFont typeface="Arial" panose="020B0604020202020204" pitchFamily="34" charset="0"/>
              <a:buChar char="•"/>
            </a:pPr>
            <a:endParaRPr lang="en-US" sz="1700" dirty="0">
              <a:latin typeface="Libre Baskerville"/>
            </a:endParaRPr>
          </a:p>
          <a:p>
            <a:pPr marL="285750" indent="-228600">
              <a:lnSpc>
                <a:spcPct val="90000"/>
              </a:lnSpc>
              <a:spcBef>
                <a:spcPts val="0"/>
              </a:spcBef>
              <a:spcAft>
                <a:spcPts val="600"/>
              </a:spcAft>
              <a:buFont typeface="Arial" panose="020B0604020202020204" pitchFamily="34" charset="0"/>
              <a:buChar char="•"/>
            </a:pPr>
            <a:r>
              <a:rPr lang="en-US" sz="1700" dirty="0">
                <a:latin typeface="Libre Baskerville"/>
              </a:rPr>
              <a:t>After the abuser causes trauma, instead of taking accountability for causing the trauma, the abuser will frame it as a hardship they have overcome as a couple</a:t>
            </a:r>
          </a:p>
        </p:txBody>
      </p:sp>
      <p:pic>
        <p:nvPicPr>
          <p:cNvPr id="12" name="Graphic 11" descr="In Love Face Outline">
            <a:extLst>
              <a:ext uri="{FF2B5EF4-FFF2-40B4-BE49-F238E27FC236}">
                <a16:creationId xmlns:a16="http://schemas.microsoft.com/office/drawing/2014/main" id="{11E725ED-B036-5C33-E396-4E2F745B6E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31137" y="867064"/>
            <a:ext cx="5048790" cy="5048790"/>
          </a:xfrm>
          <a:prstGeom prst="rect">
            <a:avLst/>
          </a:prstGeom>
        </p:spPr>
      </p:pic>
      <p:grpSp>
        <p:nvGrpSpPr>
          <p:cNvPr id="43" name="Group 42">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40" name="Rectangle 39">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26219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F8BE08-BD44-0B39-1AF8-8CF5919F6012}"/>
              </a:ext>
            </a:extLst>
          </p:cNvPr>
          <p:cNvSpPr txBox="1"/>
          <p:nvPr/>
        </p:nvSpPr>
        <p:spPr>
          <a:xfrm>
            <a:off x="919026" y="1792643"/>
            <a:ext cx="4597746" cy="344783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2800" b="1" dirty="0">
                <a:latin typeface="Libre Baskerville"/>
              </a:rPr>
              <a:t>GASLIGHTING</a:t>
            </a:r>
            <a:r>
              <a:rPr lang="en-US" sz="2800" dirty="0">
                <a:latin typeface="Libre Baskerville"/>
              </a:rPr>
              <a:t> is </a:t>
            </a:r>
            <a:r>
              <a:rPr lang="en-US" sz="2800" b="0" i="0" dirty="0">
                <a:latin typeface="Libre Baskerville"/>
              </a:rPr>
              <a:t>a</a:t>
            </a:r>
            <a:r>
              <a:rPr lang="en-US" sz="2800" dirty="0">
                <a:latin typeface="Libre Baskerville"/>
              </a:rPr>
              <a:t> subtle form of emotional manipulation that often results in the recipient doubting their perception of reality. </a:t>
            </a:r>
            <a:endParaRPr lang="en-US" dirty="0"/>
          </a:p>
        </p:txBody>
      </p:sp>
      <p:pic>
        <p:nvPicPr>
          <p:cNvPr id="9" name="Content Placeholder 8" descr="A hand holding a string and a person in the other hand&#10;&#10;Description automatically generated">
            <a:extLst>
              <a:ext uri="{FF2B5EF4-FFF2-40B4-BE49-F238E27FC236}">
                <a16:creationId xmlns:a16="http://schemas.microsoft.com/office/drawing/2014/main" id="{DA9718C9-4F73-33D3-00D0-23A91687882A}"/>
              </a:ext>
            </a:extLst>
          </p:cNvPr>
          <p:cNvPicPr>
            <a:picLocks noGrp="1" noChangeAspect="1"/>
          </p:cNvPicPr>
          <p:nvPr>
            <p:ph idx="1"/>
          </p:nvPr>
        </p:nvPicPr>
        <p:blipFill>
          <a:blip r:embed="rId2"/>
          <a:stretch>
            <a:fillRect/>
          </a:stretch>
        </p:blipFill>
        <p:spPr>
          <a:xfrm>
            <a:off x="6231137" y="867064"/>
            <a:ext cx="5048790" cy="5048790"/>
          </a:xfrm>
          <a:prstGeom prst="rect">
            <a:avLst/>
          </a:prstGeom>
        </p:spPr>
      </p:pic>
      <p:grpSp>
        <p:nvGrpSpPr>
          <p:cNvPr id="38" name="Group 37">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39" name="Rectangle 38">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7643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23276E-3FAA-62B9-0C19-F2433A56F862}"/>
              </a:ext>
            </a:extLst>
          </p:cNvPr>
          <p:cNvSpPr>
            <a:spLocks noGrp="1"/>
          </p:cNvSpPr>
          <p:nvPr>
            <p:ph type="title"/>
          </p:nvPr>
        </p:nvSpPr>
        <p:spPr>
          <a:xfrm>
            <a:off x="2725093" y="2516863"/>
            <a:ext cx="8152173" cy="1480810"/>
          </a:xfrm>
        </p:spPr>
        <p:txBody>
          <a:bodyPr vert="horz" lIns="91440" tIns="45720" rIns="91440" bIns="45720" rtlCol="0" anchor="b">
            <a:normAutofit/>
          </a:bodyPr>
          <a:lstStyle/>
          <a:p>
            <a:r>
              <a:rPr lang="en-US" sz="4800" kern="1200" dirty="0">
                <a:solidFill>
                  <a:srgbClr val="FFFFFF"/>
                </a:solidFill>
                <a:latin typeface="+mj-lt"/>
                <a:ea typeface="+mj-ea"/>
                <a:cs typeface="+mj-cs"/>
              </a:rPr>
              <a:t>03 . The Danger Zone</a:t>
            </a:r>
          </a:p>
        </p:txBody>
      </p:sp>
      <p:sp>
        <p:nvSpPr>
          <p:cNvPr id="23" name="Rectangle 22">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49E75185-3A20-F0ED-3404-593A50451743}"/>
              </a:ext>
            </a:extLst>
          </p:cNvPr>
          <p:cNvSpPr txBox="1"/>
          <p:nvPr/>
        </p:nvSpPr>
        <p:spPr>
          <a:xfrm>
            <a:off x="3371571" y="4160620"/>
            <a:ext cx="7055893" cy="1078054"/>
          </a:xfrm>
          <a:prstGeom prst="rect">
            <a:avLst/>
          </a:prstGeom>
        </p:spPr>
        <p:txBody>
          <a:bodyPr vert="horz" lIns="91440" tIns="45720" rIns="91440" bIns="45720" rtlCol="0">
            <a:normAutofit/>
          </a:bodyPr>
          <a:lstStyle/>
          <a:p>
            <a:pPr algn="ctr">
              <a:lnSpc>
                <a:spcPct val="90000"/>
              </a:lnSpc>
              <a:spcBef>
                <a:spcPts val="1000"/>
              </a:spcBef>
            </a:pPr>
            <a:r>
              <a:rPr lang="en-US" sz="2400" kern="1200" dirty="0">
                <a:solidFill>
                  <a:srgbClr val="FFFFFF"/>
                </a:solidFill>
                <a:latin typeface="+mn-lt"/>
                <a:ea typeface="+mn-ea"/>
                <a:cs typeface="+mn-cs"/>
              </a:rPr>
              <a:t>Signs that an Abusive Relationship </a:t>
            </a:r>
          </a:p>
          <a:p>
            <a:pPr algn="ctr">
              <a:lnSpc>
                <a:spcPct val="90000"/>
              </a:lnSpc>
              <a:spcBef>
                <a:spcPts val="1000"/>
              </a:spcBef>
            </a:pPr>
            <a:r>
              <a:rPr lang="en-US" sz="2400" kern="1200" dirty="0">
                <a:solidFill>
                  <a:srgbClr val="FFFFFF"/>
                </a:solidFill>
                <a:latin typeface="+mn-lt"/>
                <a:ea typeface="+mn-ea"/>
                <a:cs typeface="+mn-cs"/>
              </a:rPr>
              <a:t>Could Turn Fatal</a:t>
            </a:r>
          </a:p>
        </p:txBody>
      </p:sp>
    </p:spTree>
    <p:extLst>
      <p:ext uri="{BB962C8B-B14F-4D97-AF65-F5344CB8AC3E}">
        <p14:creationId xmlns:p14="http://schemas.microsoft.com/office/powerpoint/2010/main" val="400960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32D737-53B2-5B96-236D-38CBE595BF80}"/>
              </a:ext>
            </a:extLst>
          </p:cNvPr>
          <p:cNvSpPr>
            <a:spLocks noGrp="1"/>
          </p:cNvSpPr>
          <p:nvPr>
            <p:ph type="title"/>
          </p:nvPr>
        </p:nvSpPr>
        <p:spPr>
          <a:xfrm>
            <a:off x="827088" y="1641752"/>
            <a:ext cx="3987980" cy="4366936"/>
          </a:xfrm>
        </p:spPr>
        <p:txBody>
          <a:bodyPr anchor="t">
            <a:normAutofit/>
          </a:bodyPr>
          <a:lstStyle/>
          <a:p>
            <a:r>
              <a:rPr lang="en-US" sz="4000" dirty="0"/>
              <a:t>Signs that a Relationship Could be Fatal</a:t>
            </a:r>
          </a:p>
        </p:txBody>
      </p:sp>
      <p:sp>
        <p:nvSpPr>
          <p:cNvPr id="3" name="Content Placeholder 2">
            <a:extLst>
              <a:ext uri="{FF2B5EF4-FFF2-40B4-BE49-F238E27FC236}">
                <a16:creationId xmlns:a16="http://schemas.microsoft.com/office/drawing/2014/main" id="{56C841E5-2D57-E53F-27A5-C005D86D76BA}"/>
              </a:ext>
            </a:extLst>
          </p:cNvPr>
          <p:cNvSpPr>
            <a:spLocks noGrp="1"/>
          </p:cNvSpPr>
          <p:nvPr>
            <p:ph idx="1"/>
          </p:nvPr>
        </p:nvSpPr>
        <p:spPr>
          <a:xfrm>
            <a:off x="5207704" y="2044318"/>
            <a:ext cx="5260975" cy="2770274"/>
          </a:xfrm>
        </p:spPr>
        <p:txBody>
          <a:bodyPr vert="horz" lIns="91440" tIns="45720" rIns="91440" bIns="45720" rtlCol="0" anchor="t">
            <a:normAutofit/>
          </a:bodyPr>
          <a:lstStyle/>
          <a:p>
            <a:r>
              <a:rPr lang="en-US" sz="2400" dirty="0">
                <a:solidFill>
                  <a:schemeClr val="tx1">
                    <a:alpha val="80000"/>
                  </a:schemeClr>
                </a:solidFill>
              </a:rPr>
              <a:t>Abuser has used or threatened to use a weapon again victim.</a:t>
            </a:r>
          </a:p>
          <a:p>
            <a:r>
              <a:rPr lang="en-US" sz="2400" dirty="0">
                <a:solidFill>
                  <a:schemeClr val="tx1">
                    <a:alpha val="80000"/>
                  </a:schemeClr>
                </a:solidFill>
              </a:rPr>
              <a:t>Abuser has threatened to kill victim or victim's children.</a:t>
            </a:r>
            <a:endParaRPr lang="en-US" sz="2400" dirty="0">
              <a:solidFill>
                <a:schemeClr val="tx1">
                  <a:alpha val="80000"/>
                </a:schemeClr>
              </a:solidFill>
              <a:cs typeface="Arial"/>
            </a:endParaRPr>
          </a:p>
          <a:p>
            <a:r>
              <a:rPr lang="en-US" sz="2400" dirty="0">
                <a:solidFill>
                  <a:schemeClr val="tx1">
                    <a:alpha val="80000"/>
                  </a:schemeClr>
                </a:solidFill>
                <a:cs typeface="Arial"/>
              </a:rPr>
              <a:t>Abuser has attempted to strangle or has strangled the victim in the past.  </a:t>
            </a:r>
          </a:p>
          <a:p>
            <a:pPr marL="0" indent="0">
              <a:buNone/>
            </a:pPr>
            <a:endParaRPr lang="en-US" sz="2400" dirty="0">
              <a:solidFill>
                <a:schemeClr val="tx1">
                  <a:alpha val="80000"/>
                </a:schemeClr>
              </a:solidFill>
              <a:cs typeface="Arial"/>
            </a:endParaRPr>
          </a:p>
          <a:p>
            <a:endParaRPr lang="en-US" sz="2400" dirty="0">
              <a:solidFill>
                <a:schemeClr val="tx1">
                  <a:alpha val="80000"/>
                </a:schemeClr>
              </a:solidFill>
              <a:cs typeface="Arial"/>
            </a:endParaRPr>
          </a:p>
        </p:txBody>
      </p:sp>
      <p:grpSp>
        <p:nvGrpSpPr>
          <p:cNvPr id="10" name="Group 9">
            <a:extLst>
              <a:ext uri="{FF2B5EF4-FFF2-40B4-BE49-F238E27FC236}">
                <a16:creationId xmlns:a16="http://schemas.microsoft.com/office/drawing/2014/main" id="{4728F330-19FB-4D39-BD0F-53032ABFEB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79015" y="0"/>
            <a:ext cx="712985" cy="6858000"/>
            <a:chOff x="11479015" y="0"/>
            <a:chExt cx="712985" cy="6858000"/>
          </a:xfrm>
          <a:effectLst>
            <a:outerShdw blurRad="381000" dist="152400" dir="10800000" algn="ctr" rotWithShape="0">
              <a:schemeClr val="bg1">
                <a:alpha val="10000"/>
              </a:schemeClr>
            </a:outerShdw>
          </a:effectLst>
        </p:grpSpPr>
        <p:sp>
          <p:nvSpPr>
            <p:cNvPr id="11" name="Freeform: Shape 10">
              <a:extLst>
                <a:ext uri="{FF2B5EF4-FFF2-40B4-BE49-F238E27FC236}">
                  <a16:creationId xmlns:a16="http://schemas.microsoft.com/office/drawing/2014/main" id="{30220D63-6F38-42F9-8AAD-3B1363A4F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97B054CB-4DA3-4EDD-B196-A5DDD1E4E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885118064"/>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32D737-53B2-5B96-236D-38CBE595BF80}"/>
              </a:ext>
            </a:extLst>
          </p:cNvPr>
          <p:cNvSpPr>
            <a:spLocks noGrp="1"/>
          </p:cNvSpPr>
          <p:nvPr>
            <p:ph type="title"/>
          </p:nvPr>
        </p:nvSpPr>
        <p:spPr>
          <a:xfrm>
            <a:off x="827088" y="1641752"/>
            <a:ext cx="3987980" cy="4366936"/>
          </a:xfrm>
        </p:spPr>
        <p:txBody>
          <a:bodyPr anchor="t">
            <a:normAutofit/>
          </a:bodyPr>
          <a:lstStyle/>
          <a:p>
            <a:r>
              <a:rPr lang="en-US" sz="4000" dirty="0"/>
              <a:t>Signs that a Relationship Could be Fatal</a:t>
            </a:r>
          </a:p>
        </p:txBody>
      </p:sp>
      <p:sp>
        <p:nvSpPr>
          <p:cNvPr id="3" name="Content Placeholder 2">
            <a:extLst>
              <a:ext uri="{FF2B5EF4-FFF2-40B4-BE49-F238E27FC236}">
                <a16:creationId xmlns:a16="http://schemas.microsoft.com/office/drawing/2014/main" id="{56C841E5-2D57-E53F-27A5-C005D86D76BA}"/>
              </a:ext>
            </a:extLst>
          </p:cNvPr>
          <p:cNvSpPr>
            <a:spLocks noGrp="1"/>
          </p:cNvSpPr>
          <p:nvPr>
            <p:ph idx="1"/>
          </p:nvPr>
        </p:nvSpPr>
        <p:spPr>
          <a:xfrm>
            <a:off x="5222081" y="1641752"/>
            <a:ext cx="5260975" cy="3960000"/>
          </a:xfrm>
        </p:spPr>
        <p:txBody>
          <a:bodyPr>
            <a:normAutofit/>
          </a:bodyPr>
          <a:lstStyle/>
          <a:p>
            <a:pPr marL="0" indent="0">
              <a:buNone/>
            </a:pPr>
            <a:r>
              <a:rPr lang="en-US" sz="2400" dirty="0">
                <a:solidFill>
                  <a:schemeClr val="tx1">
                    <a:alpha val="80000"/>
                  </a:schemeClr>
                </a:solidFill>
              </a:rPr>
              <a:t>Strangulation – pressure on the neck by any means. Increases homicide risk by 700%</a:t>
            </a:r>
          </a:p>
          <a:p>
            <a:pPr marL="0" indent="0">
              <a:buNone/>
            </a:pPr>
            <a:endParaRPr lang="en-US" sz="2400" dirty="0">
              <a:solidFill>
                <a:schemeClr val="tx1">
                  <a:alpha val="80000"/>
                </a:schemeClr>
              </a:solidFill>
            </a:endParaRPr>
          </a:p>
          <a:p>
            <a:pPr marL="0" indent="0">
              <a:buNone/>
            </a:pPr>
            <a:endParaRPr lang="en-US" sz="2400" dirty="0">
              <a:solidFill>
                <a:schemeClr val="tx1">
                  <a:alpha val="80000"/>
                </a:schemeClr>
              </a:solidFill>
            </a:endParaRPr>
          </a:p>
          <a:p>
            <a:pPr marL="0" indent="0">
              <a:buNone/>
            </a:pPr>
            <a:r>
              <a:rPr lang="en-US" sz="2400" dirty="0">
                <a:solidFill>
                  <a:schemeClr val="tx1">
                    <a:alpha val="80000"/>
                  </a:schemeClr>
                </a:solidFill>
              </a:rPr>
              <a:t>Gun ownership – If there is a gun in the home, the homicide risk increases by 500%</a:t>
            </a:r>
          </a:p>
          <a:p>
            <a:endParaRPr lang="en-US" sz="2400" dirty="0">
              <a:solidFill>
                <a:schemeClr val="tx1">
                  <a:alpha val="80000"/>
                </a:schemeClr>
              </a:solidFill>
            </a:endParaRPr>
          </a:p>
        </p:txBody>
      </p:sp>
      <p:grpSp>
        <p:nvGrpSpPr>
          <p:cNvPr id="10" name="Group 9">
            <a:extLst>
              <a:ext uri="{FF2B5EF4-FFF2-40B4-BE49-F238E27FC236}">
                <a16:creationId xmlns:a16="http://schemas.microsoft.com/office/drawing/2014/main" id="{4728F330-19FB-4D39-BD0F-53032ABFEB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79015" y="0"/>
            <a:ext cx="712985" cy="6858000"/>
            <a:chOff x="11479015" y="0"/>
            <a:chExt cx="712985" cy="6858000"/>
          </a:xfrm>
          <a:effectLst>
            <a:outerShdw blurRad="381000" dist="152400" dir="10800000" algn="ctr" rotWithShape="0">
              <a:schemeClr val="bg1">
                <a:alpha val="10000"/>
              </a:schemeClr>
            </a:outerShdw>
          </a:effectLst>
        </p:grpSpPr>
        <p:sp>
          <p:nvSpPr>
            <p:cNvPr id="11" name="Freeform: Shape 10">
              <a:extLst>
                <a:ext uri="{FF2B5EF4-FFF2-40B4-BE49-F238E27FC236}">
                  <a16:creationId xmlns:a16="http://schemas.microsoft.com/office/drawing/2014/main" id="{30220D63-6F38-42F9-8AAD-3B1363A4F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97B054CB-4DA3-4EDD-B196-A5DDD1E4E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06726160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7AD62-0052-D086-7F14-709DF4CDD19D}"/>
              </a:ext>
            </a:extLst>
          </p:cNvPr>
          <p:cNvSpPr>
            <a:spLocks noGrp="1"/>
          </p:cNvSpPr>
          <p:nvPr>
            <p:ph type="ctrTitle"/>
          </p:nvPr>
        </p:nvSpPr>
        <p:spPr>
          <a:xfrm>
            <a:off x="1524000" y="3239306"/>
            <a:ext cx="9144000" cy="1852371"/>
          </a:xfrm>
        </p:spPr>
        <p:txBody>
          <a:bodyPr>
            <a:normAutofit fontScale="90000"/>
          </a:bodyPr>
          <a:lstStyle/>
          <a:p>
            <a:r>
              <a:rPr lang="en-US" sz="5300" b="1" i="0" dirty="0">
                <a:solidFill>
                  <a:srgbClr val="042A45"/>
                </a:solidFill>
                <a:effectLst/>
                <a:latin typeface="Ubuntu" panose="020F0502020204030204" pitchFamily="34" charset="0"/>
              </a:rPr>
              <a:t>Domestic Violence Awareness &amp; Support Services</a:t>
            </a:r>
            <a:endParaRPr lang="en-US" dirty="0"/>
          </a:p>
        </p:txBody>
      </p:sp>
      <p:sp>
        <p:nvSpPr>
          <p:cNvPr id="3" name="Subtitle 2">
            <a:extLst>
              <a:ext uri="{FF2B5EF4-FFF2-40B4-BE49-F238E27FC236}">
                <a16:creationId xmlns:a16="http://schemas.microsoft.com/office/drawing/2014/main" id="{7C139A63-0792-56F5-E71E-6B820CF1C9EC}"/>
              </a:ext>
            </a:extLst>
          </p:cNvPr>
          <p:cNvSpPr>
            <a:spLocks noGrp="1"/>
          </p:cNvSpPr>
          <p:nvPr>
            <p:ph type="subTitle" idx="1"/>
          </p:nvPr>
        </p:nvSpPr>
        <p:spPr/>
        <p:txBody>
          <a:bodyPr>
            <a:normAutofit fontScale="85000" lnSpcReduction="20000"/>
          </a:bodyPr>
          <a:lstStyle/>
          <a:p>
            <a:r>
              <a:rPr lang="en-US" dirty="0"/>
              <a:t>Rhonda Rhodes, President – Hancock Resource Center</a:t>
            </a:r>
          </a:p>
          <a:p>
            <a:r>
              <a:rPr lang="en-US" dirty="0"/>
              <a:t>Stacey Riley, CEO – Gulf Coast Center for Nonviolence</a:t>
            </a:r>
          </a:p>
        </p:txBody>
      </p:sp>
    </p:spTree>
    <p:extLst>
      <p:ext uri="{BB962C8B-B14F-4D97-AF65-F5344CB8AC3E}">
        <p14:creationId xmlns:p14="http://schemas.microsoft.com/office/powerpoint/2010/main" val="2716257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23276E-3FAA-62B9-0C19-F2433A56F862}"/>
              </a:ext>
            </a:extLst>
          </p:cNvPr>
          <p:cNvSpPr>
            <a:spLocks noGrp="1"/>
          </p:cNvSpPr>
          <p:nvPr>
            <p:ph type="title"/>
          </p:nvPr>
        </p:nvSpPr>
        <p:spPr>
          <a:xfrm>
            <a:off x="2725093" y="2516863"/>
            <a:ext cx="8152173" cy="1480810"/>
          </a:xfrm>
        </p:spPr>
        <p:txBody>
          <a:bodyPr vert="horz" lIns="91440" tIns="45720" rIns="91440" bIns="45720" rtlCol="0" anchor="b">
            <a:normAutofit/>
          </a:bodyPr>
          <a:lstStyle/>
          <a:p>
            <a:r>
              <a:rPr lang="en-US" sz="4800" kern="1200" dirty="0">
                <a:solidFill>
                  <a:srgbClr val="FFFFFF"/>
                </a:solidFill>
                <a:latin typeface="+mj-lt"/>
                <a:ea typeface="+mj-ea"/>
                <a:cs typeface="+mj-cs"/>
              </a:rPr>
              <a:t>034. </a:t>
            </a:r>
            <a:r>
              <a:rPr lang="en-US" sz="4800" dirty="0">
                <a:solidFill>
                  <a:srgbClr val="FFFFFF"/>
                </a:solidFill>
              </a:rPr>
              <a:t>Breaking the Cycle</a:t>
            </a:r>
            <a:endParaRPr lang="en-US" sz="4800" kern="1200" dirty="0">
              <a:solidFill>
                <a:srgbClr val="FFFFFF"/>
              </a:solidFill>
              <a:latin typeface="+mj-lt"/>
              <a:ea typeface="+mj-ea"/>
              <a:cs typeface="+mj-cs"/>
            </a:endParaRPr>
          </a:p>
        </p:txBody>
      </p:sp>
      <p:sp>
        <p:nvSpPr>
          <p:cNvPr id="23" name="Rectangle 22">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49E75185-3A20-F0ED-3404-593A50451743}"/>
              </a:ext>
            </a:extLst>
          </p:cNvPr>
          <p:cNvSpPr txBox="1"/>
          <p:nvPr/>
        </p:nvSpPr>
        <p:spPr>
          <a:xfrm>
            <a:off x="3371571" y="4160620"/>
            <a:ext cx="7055893" cy="1078054"/>
          </a:xfrm>
          <a:prstGeom prst="rect">
            <a:avLst/>
          </a:prstGeom>
        </p:spPr>
        <p:txBody>
          <a:bodyPr vert="horz" lIns="91440" tIns="45720" rIns="91440" bIns="45720" rtlCol="0" anchor="t">
            <a:normAutofit/>
          </a:bodyPr>
          <a:lstStyle/>
          <a:p>
            <a:pPr algn="ctr">
              <a:lnSpc>
                <a:spcPct val="90000"/>
              </a:lnSpc>
              <a:spcBef>
                <a:spcPts val="1000"/>
              </a:spcBef>
            </a:pPr>
            <a:r>
              <a:rPr lang="en-US" sz="2400" kern="1200" dirty="0">
                <a:solidFill>
                  <a:srgbClr val="FFFFFF"/>
                </a:solidFill>
                <a:latin typeface="+mn-lt"/>
                <a:ea typeface="+mn-ea"/>
                <a:cs typeface="+mn-cs"/>
              </a:rPr>
              <a:t>How to Escape and Where to </a:t>
            </a:r>
            <a:r>
              <a:rPr lang="en-US" sz="2400" dirty="0">
                <a:solidFill>
                  <a:srgbClr val="FFFFFF"/>
                </a:solidFill>
              </a:rPr>
              <a:t>Find</a:t>
            </a:r>
            <a:r>
              <a:rPr lang="en-US" sz="2400" kern="1200" dirty="0">
                <a:solidFill>
                  <a:srgbClr val="FFFFFF"/>
                </a:solidFill>
                <a:latin typeface="+mn-lt"/>
                <a:ea typeface="+mn-ea"/>
                <a:cs typeface="+mn-cs"/>
              </a:rPr>
              <a:t> Help</a:t>
            </a:r>
          </a:p>
        </p:txBody>
      </p:sp>
    </p:spTree>
    <p:extLst>
      <p:ext uri="{BB962C8B-B14F-4D97-AF65-F5344CB8AC3E}">
        <p14:creationId xmlns:p14="http://schemas.microsoft.com/office/powerpoint/2010/main" val="1242266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oogle Shape;509;p60">
            <a:extLst>
              <a:ext uri="{FF2B5EF4-FFF2-40B4-BE49-F238E27FC236}">
                <a16:creationId xmlns:a16="http://schemas.microsoft.com/office/drawing/2014/main" id="{7DA901FB-E97A-6E1F-5726-230ECC19852F}"/>
              </a:ext>
            </a:extLst>
          </p:cNvPr>
          <p:cNvPicPr preferRelativeResize="0"/>
          <p:nvPr/>
        </p:nvPicPr>
        <p:blipFill rotWithShape="1">
          <a:blip r:embed="rId2"/>
          <a:srcRect r="579"/>
          <a:stretch/>
        </p:blipFill>
        <p:spPr>
          <a:xfrm flipH="1">
            <a:off x="1"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noFill/>
        </p:spPr>
      </p:pic>
      <p:grpSp>
        <p:nvGrpSpPr>
          <p:cNvPr id="11" name="Group 10">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2" name="Freeform: Shape 11">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Title 5">
            <a:extLst>
              <a:ext uri="{FF2B5EF4-FFF2-40B4-BE49-F238E27FC236}">
                <a16:creationId xmlns:a16="http://schemas.microsoft.com/office/drawing/2014/main" id="{208720EA-F718-7584-B4A5-43B51C6F4EA0}"/>
              </a:ext>
            </a:extLst>
          </p:cNvPr>
          <p:cNvSpPr>
            <a:spLocks noGrp="1"/>
          </p:cNvSpPr>
          <p:nvPr>
            <p:ph type="title"/>
          </p:nvPr>
        </p:nvSpPr>
        <p:spPr>
          <a:xfrm>
            <a:off x="4887907" y="332916"/>
            <a:ext cx="6762750" cy="1009934"/>
          </a:xfrm>
        </p:spPr>
        <p:txBody>
          <a:bodyPr>
            <a:normAutofit/>
          </a:bodyPr>
          <a:lstStyle/>
          <a:p>
            <a:pPr algn="ctr"/>
            <a:r>
              <a:rPr lang="en-US" sz="3200" dirty="0">
                <a:solidFill>
                  <a:schemeClr val="bg1"/>
                </a:solidFill>
                <a:latin typeface="Libre Baskerville" panose="02000000000000000000" pitchFamily="2" charset="0"/>
              </a:rPr>
              <a:t>Leaving is a Process, </a:t>
            </a:r>
            <a:br>
              <a:rPr lang="en-US" sz="3200" dirty="0">
                <a:solidFill>
                  <a:schemeClr val="bg1"/>
                </a:solidFill>
                <a:latin typeface="Libre Baskerville" panose="02000000000000000000" pitchFamily="2" charset="0"/>
              </a:rPr>
            </a:br>
            <a:r>
              <a:rPr lang="en-US" sz="3200" dirty="0">
                <a:solidFill>
                  <a:schemeClr val="bg1"/>
                </a:solidFill>
                <a:latin typeface="Libre Baskerville" panose="02000000000000000000" pitchFamily="2" charset="0"/>
              </a:rPr>
              <a:t>not an Event</a:t>
            </a:r>
          </a:p>
        </p:txBody>
      </p:sp>
      <p:sp>
        <p:nvSpPr>
          <p:cNvPr id="7" name="TextBox 6">
            <a:extLst>
              <a:ext uri="{FF2B5EF4-FFF2-40B4-BE49-F238E27FC236}">
                <a16:creationId xmlns:a16="http://schemas.microsoft.com/office/drawing/2014/main" id="{D7FA688D-E960-5828-9AB3-4DDD05DD9AC5}"/>
              </a:ext>
            </a:extLst>
          </p:cNvPr>
          <p:cNvSpPr txBox="1"/>
          <p:nvPr/>
        </p:nvSpPr>
        <p:spPr>
          <a:xfrm>
            <a:off x="5368705" y="1792586"/>
            <a:ext cx="5939073" cy="369331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solidFill>
                  <a:schemeClr val="bg1"/>
                </a:solidFill>
              </a:rPr>
              <a:t>It’s different for everyone</a:t>
            </a:r>
          </a:p>
          <a:p>
            <a:pPr marL="285750" indent="-285750">
              <a:lnSpc>
                <a:spcPct val="150000"/>
              </a:lnSpc>
              <a:buFont typeface="Arial" panose="020B0604020202020204" pitchFamily="34" charset="0"/>
              <a:buChar char="•"/>
            </a:pPr>
            <a:r>
              <a:rPr lang="en-US" dirty="0">
                <a:solidFill>
                  <a:schemeClr val="bg1"/>
                </a:solidFill>
              </a:rPr>
              <a:t>Leaving is dangerous</a:t>
            </a:r>
          </a:p>
          <a:p>
            <a:pPr marL="285750" indent="-285750">
              <a:lnSpc>
                <a:spcPct val="150000"/>
              </a:lnSpc>
              <a:buFont typeface="Arial" panose="020B0604020202020204" pitchFamily="34" charset="0"/>
              <a:buChar char="•"/>
            </a:pPr>
            <a:r>
              <a:rPr lang="en-US" dirty="0">
                <a:solidFill>
                  <a:schemeClr val="bg1"/>
                </a:solidFill>
              </a:rPr>
              <a:t>Only the victim can make that decision</a:t>
            </a:r>
          </a:p>
          <a:p>
            <a:pPr marL="285750" indent="-285750">
              <a:lnSpc>
                <a:spcPct val="150000"/>
              </a:lnSpc>
              <a:buFont typeface="Arial" panose="020B0604020202020204" pitchFamily="34" charset="0"/>
              <a:buChar char="•"/>
            </a:pPr>
            <a:r>
              <a:rPr lang="en-US" dirty="0">
                <a:solidFill>
                  <a:schemeClr val="bg1"/>
                </a:solidFill>
              </a:rPr>
              <a:t>Takes considerable community support, empathy, and patience from friends and family</a:t>
            </a:r>
          </a:p>
          <a:p>
            <a:pPr marL="285750" indent="-285750">
              <a:lnSpc>
                <a:spcPct val="150000"/>
              </a:lnSpc>
              <a:buFont typeface="Arial" panose="020B0604020202020204" pitchFamily="34" charset="0"/>
              <a:buChar char="•"/>
            </a:pPr>
            <a:r>
              <a:rPr lang="en-US" dirty="0">
                <a:solidFill>
                  <a:schemeClr val="bg1"/>
                </a:solidFill>
              </a:rPr>
              <a:t>A victim will not leave until ready to leave</a:t>
            </a:r>
          </a:p>
          <a:p>
            <a:pPr marL="285750" indent="-285750">
              <a:lnSpc>
                <a:spcPct val="150000"/>
              </a:lnSpc>
              <a:buFont typeface="Arial" panose="020B0604020202020204" pitchFamily="34" charset="0"/>
              <a:buChar char="•"/>
            </a:pPr>
            <a:r>
              <a:rPr lang="en-US" dirty="0">
                <a:solidFill>
                  <a:schemeClr val="bg1"/>
                </a:solidFill>
              </a:rPr>
              <a:t>It’s painful to learn that sometimes love requires boundaries.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854696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B218E6-ACD3-0C6C-E453-CB49BCC992EF}"/>
              </a:ext>
            </a:extLst>
          </p:cNvPr>
          <p:cNvSpPr>
            <a:spLocks noGrp="1"/>
          </p:cNvSpPr>
          <p:nvPr>
            <p:ph type="title"/>
          </p:nvPr>
        </p:nvSpPr>
        <p:spPr>
          <a:xfrm>
            <a:off x="761803" y="350196"/>
            <a:ext cx="4646904" cy="1624520"/>
          </a:xfrm>
        </p:spPr>
        <p:txBody>
          <a:bodyPr anchor="ctr">
            <a:normAutofit/>
          </a:bodyPr>
          <a:lstStyle/>
          <a:p>
            <a:r>
              <a:rPr lang="en-US" sz="4000" dirty="0"/>
              <a:t>First Steps to Freedom</a:t>
            </a:r>
          </a:p>
        </p:txBody>
      </p:sp>
      <p:sp>
        <p:nvSpPr>
          <p:cNvPr id="3" name="Content Placeholder 2">
            <a:extLst>
              <a:ext uri="{FF2B5EF4-FFF2-40B4-BE49-F238E27FC236}">
                <a16:creationId xmlns:a16="http://schemas.microsoft.com/office/drawing/2014/main" id="{6468E056-3D32-9074-67C2-A478210FC83D}"/>
              </a:ext>
            </a:extLst>
          </p:cNvPr>
          <p:cNvSpPr>
            <a:spLocks noGrp="1"/>
          </p:cNvSpPr>
          <p:nvPr>
            <p:ph idx="1"/>
          </p:nvPr>
        </p:nvSpPr>
        <p:spPr>
          <a:xfrm>
            <a:off x="761802" y="2743200"/>
            <a:ext cx="4646905" cy="3613149"/>
          </a:xfrm>
        </p:spPr>
        <p:txBody>
          <a:bodyPr anchor="ctr">
            <a:normAutofit/>
          </a:bodyPr>
          <a:lstStyle/>
          <a:p>
            <a:pPr marL="0" indent="0">
              <a:buNone/>
            </a:pPr>
            <a:r>
              <a:rPr lang="en-US" dirty="0"/>
              <a:t>Fighting Isolation</a:t>
            </a:r>
          </a:p>
          <a:p>
            <a:pPr marL="0" indent="0">
              <a:buNone/>
            </a:pPr>
            <a:endParaRPr lang="en-US" dirty="0"/>
          </a:p>
          <a:p>
            <a:pPr marL="0" indent="0">
              <a:buNone/>
            </a:pPr>
            <a:r>
              <a:rPr lang="en-US" dirty="0"/>
              <a:t>Safety Planning</a:t>
            </a:r>
          </a:p>
          <a:p>
            <a:pPr marL="0" indent="0">
              <a:buNone/>
            </a:pPr>
            <a:endParaRPr lang="en-US" dirty="0"/>
          </a:p>
          <a:p>
            <a:pPr marL="0" indent="0">
              <a:buNone/>
            </a:pPr>
            <a:r>
              <a:rPr lang="en-US" dirty="0"/>
              <a:t>Connecting with Victim Services</a:t>
            </a:r>
          </a:p>
        </p:txBody>
      </p:sp>
      <p:pic>
        <p:nvPicPr>
          <p:cNvPr id="6" name="Picture 5" descr="Hands-on top of each other">
            <a:extLst>
              <a:ext uri="{FF2B5EF4-FFF2-40B4-BE49-F238E27FC236}">
                <a16:creationId xmlns:a16="http://schemas.microsoft.com/office/drawing/2014/main" id="{E2012803-2D79-2C08-E846-0413CBC1F67A}"/>
              </a:ext>
            </a:extLst>
          </p:cNvPr>
          <p:cNvPicPr>
            <a:picLocks noChangeAspect="1"/>
          </p:cNvPicPr>
          <p:nvPr/>
        </p:nvPicPr>
        <p:blipFill rotWithShape="1">
          <a:blip r:embed="rId2"/>
          <a:srcRect l="51883" r="9185" b="1"/>
          <a:stretch/>
        </p:blipFill>
        <p:spPr>
          <a:xfrm>
            <a:off x="6096000" y="1"/>
            <a:ext cx="6102825" cy="6858000"/>
          </a:xfrm>
          <a:prstGeom prst="rect">
            <a:avLst/>
          </a:prstGeom>
        </p:spPr>
      </p:pic>
    </p:spTree>
    <p:extLst>
      <p:ext uri="{BB962C8B-B14F-4D97-AF65-F5344CB8AC3E}">
        <p14:creationId xmlns:p14="http://schemas.microsoft.com/office/powerpoint/2010/main" val="3786647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226F3-6CBB-9291-DA96-E4E81CFC810A}"/>
              </a:ext>
            </a:extLst>
          </p:cNvPr>
          <p:cNvSpPr>
            <a:spLocks noGrp="1"/>
          </p:cNvSpPr>
          <p:nvPr>
            <p:ph type="title"/>
          </p:nvPr>
        </p:nvSpPr>
        <p:spPr>
          <a:xfrm>
            <a:off x="838200" y="2637169"/>
            <a:ext cx="10515600" cy="1009934"/>
          </a:xfrm>
        </p:spPr>
        <p:txBody>
          <a:bodyPr>
            <a:normAutofit/>
          </a:bodyPr>
          <a:lstStyle/>
          <a:p>
            <a:r>
              <a:rPr lang="en-US" sz="4800" dirty="0">
                <a:latin typeface="Libre Baskerville"/>
              </a:rPr>
              <a:t>What is Human Trafficking? </a:t>
            </a:r>
          </a:p>
        </p:txBody>
      </p:sp>
    </p:spTree>
    <p:extLst>
      <p:ext uri="{BB962C8B-B14F-4D97-AF65-F5344CB8AC3E}">
        <p14:creationId xmlns:p14="http://schemas.microsoft.com/office/powerpoint/2010/main" val="125361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Picture 37" descr="Hands tied together with a rope&#10;&#10;Description automatically generated">
            <a:extLst>
              <a:ext uri="{FF2B5EF4-FFF2-40B4-BE49-F238E27FC236}">
                <a16:creationId xmlns:a16="http://schemas.microsoft.com/office/drawing/2014/main" id="{4D279C1D-D812-7565-D00F-9D80C6555479}"/>
              </a:ext>
            </a:extLst>
          </p:cNvPr>
          <p:cNvPicPr>
            <a:picLocks noChangeAspect="1"/>
          </p:cNvPicPr>
          <p:nvPr/>
        </p:nvPicPr>
        <p:blipFill rotWithShape="1">
          <a:blip r:embed="rId2"/>
          <a:srcRect t="633" r="-2" b="-2"/>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28" name="TextBox 27">
            <a:extLst>
              <a:ext uri="{FF2B5EF4-FFF2-40B4-BE49-F238E27FC236}">
                <a16:creationId xmlns:a16="http://schemas.microsoft.com/office/drawing/2014/main" id="{5F9E1EB7-B7A6-EFE1-02F0-611F688223E6}"/>
              </a:ext>
            </a:extLst>
          </p:cNvPr>
          <p:cNvSpPr txBox="1"/>
          <p:nvPr/>
        </p:nvSpPr>
        <p:spPr>
          <a:xfrm>
            <a:off x="7066465" y="723019"/>
            <a:ext cx="4732679" cy="541141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endParaRPr lang="en-US" sz="1300" b="1" dirty="0"/>
          </a:p>
          <a:p>
            <a:pPr>
              <a:lnSpc>
                <a:spcPct val="90000"/>
              </a:lnSpc>
              <a:spcAft>
                <a:spcPts val="600"/>
              </a:spcAft>
            </a:pPr>
            <a:r>
              <a:rPr lang="en-US" b="1" dirty="0"/>
              <a:t>HUMAN TRAFFICKING </a:t>
            </a:r>
            <a:r>
              <a:rPr lang="en-US" dirty="0"/>
              <a:t>is the act of recruiting, harboring, transporting, providing, or obtaining a person for labor services or commercial sex acts through force, fraud, or coercion; for the purpose of exploitation, involuntary servitude, peonage, debt bondage, or slavery. It includes </a:t>
            </a:r>
            <a:r>
              <a:rPr lang="en-US" b="1" dirty="0"/>
              <a:t>any</a:t>
            </a:r>
            <a:r>
              <a:rPr lang="en-US" dirty="0"/>
              <a:t> commercial sex involving a minor. People who are subjected to involuntary servitude are held against their will and forced to work, frequently under the threat of violence to themselves or their families.</a:t>
            </a:r>
            <a:endParaRPr lang="en-US" dirty="0">
              <a:cs typeface="Arial"/>
            </a:endParaRPr>
          </a:p>
          <a:p>
            <a:pPr indent="-228600">
              <a:lnSpc>
                <a:spcPct val="90000"/>
              </a:lnSpc>
              <a:spcAft>
                <a:spcPts val="600"/>
              </a:spcAft>
              <a:buFont typeface="Arial" panose="020B0604020202020204" pitchFamily="34" charset="0"/>
              <a:buChar char="•"/>
            </a:pPr>
            <a:endParaRPr lang="en-US" dirty="0">
              <a:cs typeface="Arial"/>
            </a:endParaRPr>
          </a:p>
          <a:p>
            <a:pPr>
              <a:lnSpc>
                <a:spcPct val="90000"/>
              </a:lnSpc>
              <a:spcAft>
                <a:spcPts val="600"/>
              </a:spcAft>
            </a:pPr>
            <a:r>
              <a:rPr lang="en-US" b="1" dirty="0"/>
              <a:t>HUMAN TRAFFICKERS</a:t>
            </a:r>
            <a:r>
              <a:rPr lang="en-US" dirty="0"/>
              <a:t> prey on those who become disadvantaged – even temporarily – due to age, social abandonment, economic hardship, disasters, emergencies or criminal activity. The demand for cheap labor drives the market for human trafficking victims.</a:t>
            </a:r>
            <a:endParaRPr lang="en-US" dirty="0">
              <a:cs typeface="Arial"/>
            </a:endParaRPr>
          </a:p>
        </p:txBody>
      </p:sp>
    </p:spTree>
    <p:extLst>
      <p:ext uri="{BB962C8B-B14F-4D97-AF65-F5344CB8AC3E}">
        <p14:creationId xmlns:p14="http://schemas.microsoft.com/office/powerpoint/2010/main" val="4160348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07C889E-986C-CDFA-BDC8-3F7D2D330C06}"/>
              </a:ext>
            </a:extLst>
          </p:cNvPr>
          <p:cNvPicPr>
            <a:picLocks noGrp="1" noChangeAspect="1"/>
          </p:cNvPicPr>
          <p:nvPr>
            <p:ph idx="1"/>
          </p:nvPr>
        </p:nvPicPr>
        <p:blipFill>
          <a:blip r:embed="rId2"/>
          <a:stretch>
            <a:fillRect/>
          </a:stretch>
        </p:blipFill>
        <p:spPr>
          <a:xfrm>
            <a:off x="643467" y="825414"/>
            <a:ext cx="10905066" cy="5207170"/>
          </a:xfrm>
          <a:prstGeom prst="rect">
            <a:avLst/>
          </a:prstGeom>
        </p:spPr>
      </p:pic>
    </p:spTree>
    <p:extLst>
      <p:ext uri="{BB962C8B-B14F-4D97-AF65-F5344CB8AC3E}">
        <p14:creationId xmlns:p14="http://schemas.microsoft.com/office/powerpoint/2010/main" val="1078734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cartoon of a factory&#10;&#10;Description automatically generated">
            <a:extLst>
              <a:ext uri="{FF2B5EF4-FFF2-40B4-BE49-F238E27FC236}">
                <a16:creationId xmlns:a16="http://schemas.microsoft.com/office/drawing/2014/main" id="{5898F00C-D0A6-8933-785F-5C3A9774B7F4}"/>
              </a:ext>
            </a:extLst>
          </p:cNvPr>
          <p:cNvPicPr>
            <a:picLocks noGrp="1" noChangeAspect="1"/>
          </p:cNvPicPr>
          <p:nvPr>
            <p:ph idx="1"/>
          </p:nvPr>
        </p:nvPicPr>
        <p:blipFill>
          <a:blip r:embed="rId2"/>
          <a:stretch>
            <a:fillRect/>
          </a:stretch>
        </p:blipFill>
        <p:spPr>
          <a:xfrm>
            <a:off x="643467" y="825414"/>
            <a:ext cx="10905066" cy="5207170"/>
          </a:xfrm>
          <a:prstGeom prst="rect">
            <a:avLst/>
          </a:prstGeom>
        </p:spPr>
      </p:pic>
    </p:spTree>
    <p:extLst>
      <p:ext uri="{BB962C8B-B14F-4D97-AF65-F5344CB8AC3E}">
        <p14:creationId xmlns:p14="http://schemas.microsoft.com/office/powerpoint/2010/main" val="4146238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CEEADE0-A526-7A11-D8AB-28EA4E9603E7}"/>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The Indicators</a:t>
            </a:r>
            <a:br>
              <a:rPr lang="en-US" sz="4000" kern="1200" dirty="0">
                <a:solidFill>
                  <a:srgbClr val="FFFFFF"/>
                </a:solidFill>
                <a:latin typeface="+mj-lt"/>
                <a:ea typeface="+mj-ea"/>
                <a:cs typeface="+mj-cs"/>
              </a:rPr>
            </a:br>
            <a:endParaRPr lang="en-US" sz="4000" kern="1200" dirty="0">
              <a:solidFill>
                <a:srgbClr val="FFFFFF"/>
              </a:solidFill>
              <a:latin typeface="+mj-lt"/>
              <a:ea typeface="+mj-ea"/>
              <a:cs typeface="+mj-cs"/>
            </a:endParaRPr>
          </a:p>
        </p:txBody>
      </p:sp>
      <p:graphicFrame>
        <p:nvGraphicFramePr>
          <p:cNvPr id="10" name="Diagram 9">
            <a:extLst>
              <a:ext uri="{FF2B5EF4-FFF2-40B4-BE49-F238E27FC236}">
                <a16:creationId xmlns:a16="http://schemas.microsoft.com/office/drawing/2014/main" id="{F2475929-26EB-6A31-2399-DD0DA6BA8A1B}"/>
              </a:ext>
            </a:extLst>
          </p:cNvPr>
          <p:cNvGraphicFramePr/>
          <p:nvPr>
            <p:extLst>
              <p:ext uri="{D42A27DB-BD31-4B8C-83A1-F6EECF244321}">
                <p14:modId xmlns:p14="http://schemas.microsoft.com/office/powerpoint/2010/main" val="211635269"/>
              </p:ext>
            </p:extLst>
          </p:nvPr>
        </p:nvGraphicFramePr>
        <p:xfrm>
          <a:off x="4041648" y="429030"/>
          <a:ext cx="7452360" cy="5459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0219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FC2AC60-2181-ECA0-1942-AD54FCDC3B98}"/>
              </a:ext>
            </a:extLst>
          </p:cNvPr>
          <p:cNvSpPr txBox="1"/>
          <p:nvPr/>
        </p:nvSpPr>
        <p:spPr>
          <a:xfrm>
            <a:off x="4162567" y="818984"/>
            <a:ext cx="6714699" cy="3178689"/>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5400" kern="1200" dirty="0">
                <a:solidFill>
                  <a:srgbClr val="FFFFFF"/>
                </a:solidFill>
                <a:latin typeface="Libre Baskerville"/>
                <a:ea typeface="+mj-ea"/>
                <a:cs typeface="+mj-cs"/>
              </a:rPr>
              <a:t>How do you help?</a:t>
            </a:r>
          </a:p>
        </p:txBody>
      </p:sp>
      <p:sp>
        <p:nvSpPr>
          <p:cNvPr id="23" name="Rectangle 22">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352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7CB7A9-A110-E9D1-E368-F085C7BF2F18}"/>
              </a:ext>
            </a:extLst>
          </p:cNvPr>
          <p:cNvSpPr>
            <a:spLocks noGrp="1"/>
          </p:cNvSpPr>
          <p:nvPr>
            <p:ph type="title"/>
          </p:nvPr>
        </p:nvSpPr>
        <p:spPr>
          <a:xfrm>
            <a:off x="858146" y="1295938"/>
            <a:ext cx="4230100" cy="3387497"/>
          </a:xfrm>
        </p:spPr>
        <p:txBody>
          <a:bodyPr anchor="b">
            <a:normAutofit/>
          </a:bodyPr>
          <a:lstStyle/>
          <a:p>
            <a:pPr algn="r"/>
            <a:r>
              <a:rPr lang="en-US" sz="3400" b="1" dirty="0">
                <a:solidFill>
                  <a:srgbClr val="FFFFFF"/>
                </a:solidFill>
                <a:latin typeface="Libre Baskerville"/>
                <a:ea typeface="Josefin Sans"/>
                <a:cs typeface="Josefin Sans"/>
              </a:rPr>
              <a:t>Understand the Normal Behaviors </a:t>
            </a:r>
            <a:r>
              <a:rPr lang="en-US" sz="3400" b="1" i="0" u="none" strike="noStrike" dirty="0">
                <a:solidFill>
                  <a:srgbClr val="FFFFFF"/>
                </a:solidFill>
                <a:latin typeface="Libre Baskerville"/>
                <a:ea typeface="Josefin Sans"/>
                <a:cs typeface="Josefin Sans"/>
              </a:rPr>
              <a:t>in Adults</a:t>
            </a:r>
            <a:r>
              <a:rPr lang="en-US" sz="3400" b="1" dirty="0">
                <a:solidFill>
                  <a:srgbClr val="FFFFFF"/>
                </a:solidFill>
                <a:latin typeface="Libre Baskerville"/>
                <a:ea typeface="Josefin Sans"/>
                <a:cs typeface="Josefin Sans"/>
              </a:rPr>
              <a:t> Who Have Experienced Trauma</a:t>
            </a:r>
            <a:endParaRPr lang="en-US" sz="3400" b="1" i="0" u="none" strike="noStrike" dirty="0">
              <a:solidFill>
                <a:srgbClr val="FFFFFF"/>
              </a:solidFill>
              <a:latin typeface="Libre Baskerville"/>
              <a:ea typeface="Josefin Sans"/>
              <a:cs typeface="Josefin Sans"/>
            </a:endParaRPr>
          </a:p>
        </p:txBody>
      </p:sp>
      <p:sp>
        <p:nvSpPr>
          <p:cNvPr id="3" name="Content Placeholder 2">
            <a:extLst>
              <a:ext uri="{FF2B5EF4-FFF2-40B4-BE49-F238E27FC236}">
                <a16:creationId xmlns:a16="http://schemas.microsoft.com/office/drawing/2014/main" id="{8232DB40-7B62-3E95-6E22-B146BC2FEA62}"/>
              </a:ext>
            </a:extLst>
          </p:cNvPr>
          <p:cNvSpPr>
            <a:spLocks noGrp="1"/>
          </p:cNvSpPr>
          <p:nvPr>
            <p:ph idx="1"/>
          </p:nvPr>
        </p:nvSpPr>
        <p:spPr>
          <a:xfrm>
            <a:off x="6640741" y="1604777"/>
            <a:ext cx="4862447" cy="5532667"/>
          </a:xfrm>
        </p:spPr>
        <p:txBody>
          <a:bodyPr vert="horz" lIns="91440" tIns="45720" rIns="91440" bIns="45720" rtlCol="0" anchor="ctr">
            <a:normAutofit/>
          </a:bodyPr>
          <a:lstStyle/>
          <a:p>
            <a:pPr>
              <a:buFont typeface=""/>
              <a:buChar char="•"/>
            </a:pPr>
            <a:r>
              <a:rPr lang="en-US" sz="2400" dirty="0">
                <a:latin typeface="Libre Baskerville"/>
                <a:ea typeface="Open Sans"/>
                <a:cs typeface="Open Sans"/>
              </a:rPr>
              <a:t>Difficulty remembering things</a:t>
            </a:r>
          </a:p>
          <a:p>
            <a:pPr>
              <a:buFont typeface=""/>
              <a:buChar char="•"/>
            </a:pPr>
            <a:r>
              <a:rPr lang="en-US" sz="2400" dirty="0">
                <a:latin typeface="Libre Baskerville"/>
                <a:ea typeface="Open Sans"/>
                <a:cs typeface="Open Sans"/>
              </a:rPr>
              <a:t>Shutting Down</a:t>
            </a:r>
            <a:endParaRPr lang="en-US" sz="2400" dirty="0">
              <a:cs typeface="Arial"/>
            </a:endParaRPr>
          </a:p>
          <a:p>
            <a:pPr>
              <a:buFont typeface=""/>
              <a:buChar char="•"/>
            </a:pPr>
            <a:r>
              <a:rPr lang="en-US" sz="2400" dirty="0">
                <a:latin typeface="Libre Baskerville"/>
                <a:ea typeface="Open Sans"/>
                <a:cs typeface="Open Sans"/>
              </a:rPr>
              <a:t>Irritability</a:t>
            </a:r>
          </a:p>
          <a:p>
            <a:pPr>
              <a:buFont typeface=""/>
              <a:buChar char="•"/>
            </a:pPr>
            <a:r>
              <a:rPr lang="en-US" sz="2400" dirty="0">
                <a:latin typeface="Libre Baskerville"/>
                <a:ea typeface="Open Sans"/>
                <a:cs typeface="Open Sans"/>
              </a:rPr>
              <a:t>Defensiveness</a:t>
            </a:r>
          </a:p>
          <a:p>
            <a:pPr>
              <a:buFont typeface=""/>
              <a:buChar char="•"/>
            </a:pPr>
            <a:r>
              <a:rPr lang="en-US" sz="2400" dirty="0">
                <a:latin typeface="Libre Baskerville"/>
                <a:ea typeface="Open Sans"/>
                <a:cs typeface="Open Sans"/>
              </a:rPr>
              <a:t>Emotional Numbness</a:t>
            </a:r>
          </a:p>
          <a:p>
            <a:pPr>
              <a:buFont typeface=""/>
              <a:buChar char="•"/>
            </a:pPr>
            <a:r>
              <a:rPr lang="en-US" sz="2400" dirty="0">
                <a:latin typeface="Libre Baskerville"/>
                <a:ea typeface="Open Sans"/>
                <a:cs typeface="Open Sans"/>
              </a:rPr>
              <a:t>Substance use/abuse</a:t>
            </a:r>
          </a:p>
          <a:p>
            <a:pPr>
              <a:buFont typeface=""/>
              <a:buChar char="•"/>
            </a:pPr>
            <a:r>
              <a:rPr lang="en-US" sz="2400" dirty="0">
                <a:latin typeface="Libre Baskerville"/>
                <a:ea typeface="Open Sans"/>
                <a:cs typeface="Open Sans"/>
              </a:rPr>
              <a:t>Self-neglect</a:t>
            </a:r>
          </a:p>
          <a:p>
            <a:pPr>
              <a:buFont typeface=""/>
              <a:buChar char="•"/>
            </a:pPr>
            <a:r>
              <a:rPr lang="en-US" sz="2400" dirty="0">
                <a:latin typeface="Libre Baskerville"/>
                <a:ea typeface="Open Sans"/>
                <a:cs typeface="Open Sans"/>
              </a:rPr>
              <a:t>Experience trauma bond with abuser/trafficker</a:t>
            </a:r>
          </a:p>
          <a:p>
            <a:pPr>
              <a:buFont typeface=""/>
              <a:buChar char="•"/>
            </a:pPr>
            <a:r>
              <a:rPr lang="en-US" sz="2400" dirty="0">
                <a:latin typeface="Libre Baskerville"/>
                <a:ea typeface="Open Sans"/>
                <a:cs typeface="Open Sans"/>
              </a:rPr>
              <a:t>Untrusting of law enforcement or other helping professionals</a:t>
            </a:r>
          </a:p>
          <a:p>
            <a:pPr>
              <a:buFont typeface=""/>
              <a:buChar char="•"/>
            </a:pPr>
            <a:endParaRPr lang="en-US" sz="2400" dirty="0">
              <a:latin typeface="Libre Baskerville"/>
              <a:ea typeface="Open Sans"/>
              <a:cs typeface="Open Sans"/>
            </a:endParaRPr>
          </a:p>
          <a:p>
            <a:pPr>
              <a:buFont typeface=""/>
              <a:buChar char="•"/>
            </a:pPr>
            <a:endParaRPr lang="en-US" sz="2000" dirty="0">
              <a:latin typeface="Libre Baskerville"/>
              <a:ea typeface="Open Sans"/>
              <a:cs typeface="Open Sans"/>
            </a:endParaRPr>
          </a:p>
          <a:p>
            <a:pPr>
              <a:buFont typeface=""/>
              <a:buChar char="•"/>
            </a:pPr>
            <a:endParaRPr lang="en-US" sz="2000" dirty="0">
              <a:latin typeface="Open Sans"/>
              <a:ea typeface="Open Sans"/>
              <a:cs typeface="Open Sans"/>
            </a:endParaRPr>
          </a:p>
          <a:p>
            <a:pPr>
              <a:buFont typeface=""/>
              <a:buChar char="•"/>
            </a:pPr>
            <a:endParaRPr lang="en-US" sz="2000" dirty="0">
              <a:latin typeface="Open Sans"/>
              <a:ea typeface="Open Sans"/>
              <a:cs typeface="Open Sans"/>
            </a:endParaRPr>
          </a:p>
          <a:p>
            <a:pPr>
              <a:buFont typeface=""/>
              <a:buChar char="•"/>
            </a:pPr>
            <a:endParaRPr lang="en-US" sz="2000" dirty="0">
              <a:latin typeface="Open Sans"/>
              <a:ea typeface="Open Sans"/>
              <a:cs typeface="Open Sans"/>
            </a:endParaRPr>
          </a:p>
        </p:txBody>
      </p:sp>
    </p:spTree>
    <p:extLst>
      <p:ext uri="{BB962C8B-B14F-4D97-AF65-F5344CB8AC3E}">
        <p14:creationId xmlns:p14="http://schemas.microsoft.com/office/powerpoint/2010/main" val="2880430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escue buoy floating at sea">
            <a:extLst>
              <a:ext uri="{FF2B5EF4-FFF2-40B4-BE49-F238E27FC236}">
                <a16:creationId xmlns:a16="http://schemas.microsoft.com/office/drawing/2014/main" id="{7074A2D4-39A4-9316-7BB0-EC65700BBC1D}"/>
              </a:ext>
            </a:extLst>
          </p:cNvPr>
          <p:cNvPicPr>
            <a:picLocks noChangeAspect="1"/>
          </p:cNvPicPr>
          <p:nvPr/>
        </p:nvPicPr>
        <p:blipFill>
          <a:blip r:embed="rId2">
            <a:extLst>
              <a:ext uri="{28A0092B-C50C-407E-A947-70E740481C1C}">
                <a14:useLocalDpi xmlns:a14="http://schemas.microsoft.com/office/drawing/2010/main" val="0"/>
              </a:ext>
            </a:extLst>
          </a:blip>
          <a:srcRect l="20433" r="20433"/>
          <a:stretch/>
        </p:blipFill>
        <p:spPr>
          <a:xfrm>
            <a:off x="6103027" y="10"/>
            <a:ext cx="6088971"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7A3A65-53AA-3EF7-3917-E6C0369ACB5C}"/>
              </a:ext>
            </a:extLst>
          </p:cNvPr>
          <p:cNvSpPr>
            <a:spLocks noGrp="1"/>
          </p:cNvSpPr>
          <p:nvPr>
            <p:ph type="title"/>
          </p:nvPr>
        </p:nvSpPr>
        <p:spPr>
          <a:xfrm>
            <a:off x="761801" y="328512"/>
            <a:ext cx="4778387" cy="1628970"/>
          </a:xfrm>
        </p:spPr>
        <p:txBody>
          <a:bodyPr anchor="ctr">
            <a:normAutofit fontScale="90000"/>
          </a:bodyPr>
          <a:lstStyle/>
          <a:p>
            <a:r>
              <a:rPr lang="en-US" sz="4000" dirty="0">
                <a:latin typeface="Libre Baskerville" panose="02000000000000000000" pitchFamily="2" charset="0"/>
              </a:rPr>
              <a:t>Gulf Coast Center for Nonviolence</a:t>
            </a:r>
          </a:p>
        </p:txBody>
      </p:sp>
      <p:sp>
        <p:nvSpPr>
          <p:cNvPr id="3" name="Content Placeholder 2">
            <a:extLst>
              <a:ext uri="{FF2B5EF4-FFF2-40B4-BE49-F238E27FC236}">
                <a16:creationId xmlns:a16="http://schemas.microsoft.com/office/drawing/2014/main" id="{ED097C1A-C7F9-2279-2FB2-F59F11AFA9BB}"/>
              </a:ext>
            </a:extLst>
          </p:cNvPr>
          <p:cNvSpPr>
            <a:spLocks noGrp="1"/>
          </p:cNvSpPr>
          <p:nvPr>
            <p:ph idx="1"/>
          </p:nvPr>
        </p:nvSpPr>
        <p:spPr>
          <a:xfrm>
            <a:off x="526774" y="2884929"/>
            <a:ext cx="5178287" cy="3374137"/>
          </a:xfrm>
        </p:spPr>
        <p:txBody>
          <a:bodyPr anchor="ctr">
            <a:noAutofit/>
          </a:bodyPr>
          <a:lstStyle/>
          <a:p>
            <a:pPr marL="0" indent="0">
              <a:buNone/>
            </a:pPr>
            <a:r>
              <a:rPr lang="en-US" sz="2400" dirty="0">
                <a:latin typeface="Libre Baskerville" panose="02000000000000000000" pitchFamily="2" charset="0"/>
              </a:rPr>
              <a:t>Mission Statement:</a:t>
            </a:r>
          </a:p>
          <a:p>
            <a:pPr marL="0" indent="0">
              <a:buNone/>
            </a:pPr>
            <a:r>
              <a:rPr lang="en-US" sz="2400" dirty="0">
                <a:latin typeface="Libre Baskerville" panose="02000000000000000000" pitchFamily="2" charset="0"/>
              </a:rPr>
              <a:t>To support and serve victims of domestic violence, sexual assault, human trafficking, and family members of homicide victims; educate the community; and act to reduce incidents of interpersonal violence. </a:t>
            </a:r>
          </a:p>
        </p:txBody>
      </p:sp>
    </p:spTree>
    <p:extLst>
      <p:ext uri="{BB962C8B-B14F-4D97-AF65-F5344CB8AC3E}">
        <p14:creationId xmlns:p14="http://schemas.microsoft.com/office/powerpoint/2010/main" val="4198822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chemeClr val="tx1">
              <a:lumMod val="7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430E9062-24D1-ECA3-E872-019B9FB2B9DD}"/>
              </a:ext>
            </a:extLst>
          </p:cNvPr>
          <p:cNvSpPr txBox="1"/>
          <p:nvPr/>
        </p:nvSpPr>
        <p:spPr>
          <a:xfrm>
            <a:off x="4464081" y="1045504"/>
            <a:ext cx="3172963" cy="14724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600"/>
              </a:spcAft>
            </a:pPr>
            <a:r>
              <a:rPr lang="en-US" sz="2000" b="1" dirty="0">
                <a:latin typeface="Libre Baskerville"/>
                <a:cs typeface="Arial"/>
              </a:rPr>
              <a:t>Safety</a:t>
            </a:r>
          </a:p>
          <a:p>
            <a:pPr>
              <a:lnSpc>
                <a:spcPct val="90000"/>
              </a:lnSpc>
              <a:spcAft>
                <a:spcPts val="600"/>
              </a:spcAft>
            </a:pPr>
            <a:r>
              <a:rPr lang="en-US" dirty="0">
                <a:latin typeface="Libre Baskerville"/>
                <a:cs typeface="Arial"/>
              </a:rPr>
              <a:t>Survivors should feel physically and emotionally secure in the environment. Create spaces that are welcoming.   </a:t>
            </a:r>
          </a:p>
        </p:txBody>
      </p:sp>
      <p:sp>
        <p:nvSpPr>
          <p:cNvPr id="5" name="TextBox 4">
            <a:extLst>
              <a:ext uri="{FF2B5EF4-FFF2-40B4-BE49-F238E27FC236}">
                <a16:creationId xmlns:a16="http://schemas.microsoft.com/office/drawing/2014/main" id="{E1E7D45C-830B-AAB6-EB53-9F108B3F6DFC}"/>
              </a:ext>
            </a:extLst>
          </p:cNvPr>
          <p:cNvSpPr txBox="1"/>
          <p:nvPr/>
        </p:nvSpPr>
        <p:spPr>
          <a:xfrm>
            <a:off x="4453299" y="2970812"/>
            <a:ext cx="3183744" cy="16700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2000" b="1" dirty="0">
                <a:latin typeface="Libre Baskerville"/>
                <a:cs typeface="Arial"/>
              </a:rPr>
              <a:t>Trustworthiness &amp; Transparency</a:t>
            </a:r>
          </a:p>
          <a:p>
            <a:pPr>
              <a:lnSpc>
                <a:spcPct val="90000"/>
              </a:lnSpc>
              <a:spcAft>
                <a:spcPts val="600"/>
              </a:spcAft>
            </a:pPr>
            <a:r>
              <a:rPr lang="en-US" dirty="0">
                <a:latin typeface="Libre Baskerville"/>
                <a:cs typeface="Arial"/>
              </a:rPr>
              <a:t>Do what you say you are going to do even in difficult situations.</a:t>
            </a:r>
          </a:p>
          <a:p>
            <a:pPr>
              <a:lnSpc>
                <a:spcPct val="90000"/>
              </a:lnSpc>
              <a:spcAft>
                <a:spcPts val="600"/>
              </a:spcAft>
            </a:pPr>
            <a:endParaRPr lang="en-US" b="1" dirty="0">
              <a:cs typeface="Arial"/>
            </a:endParaRPr>
          </a:p>
        </p:txBody>
      </p:sp>
      <p:sp>
        <p:nvSpPr>
          <p:cNvPr id="6" name="TextBox 5">
            <a:extLst>
              <a:ext uri="{FF2B5EF4-FFF2-40B4-BE49-F238E27FC236}">
                <a16:creationId xmlns:a16="http://schemas.microsoft.com/office/drawing/2014/main" id="{F1081039-DE73-0825-9809-C1C6505DDCFE}"/>
              </a:ext>
            </a:extLst>
          </p:cNvPr>
          <p:cNvSpPr txBox="1"/>
          <p:nvPr/>
        </p:nvSpPr>
        <p:spPr>
          <a:xfrm>
            <a:off x="4456892" y="4499065"/>
            <a:ext cx="3180152" cy="17112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2000" b="1" dirty="0">
                <a:latin typeface="Libre Baskerville"/>
                <a:cs typeface="Arial"/>
              </a:rPr>
              <a:t>Peer Support</a:t>
            </a:r>
          </a:p>
          <a:p>
            <a:pPr>
              <a:lnSpc>
                <a:spcPct val="90000"/>
              </a:lnSpc>
              <a:spcAft>
                <a:spcPts val="600"/>
              </a:spcAft>
            </a:pPr>
            <a:r>
              <a:rPr lang="en-US" dirty="0">
                <a:latin typeface="Libre Baskerville"/>
                <a:cs typeface="Arial"/>
              </a:rPr>
              <a:t>When possible, connect clients with other individuals who have had similar experiences</a:t>
            </a:r>
          </a:p>
        </p:txBody>
      </p:sp>
      <p:sp>
        <p:nvSpPr>
          <p:cNvPr id="7" name="TextBox 6">
            <a:extLst>
              <a:ext uri="{FF2B5EF4-FFF2-40B4-BE49-F238E27FC236}">
                <a16:creationId xmlns:a16="http://schemas.microsoft.com/office/drawing/2014/main" id="{D26DAC0F-E86B-A599-33B5-2E8ADE44DAAD}"/>
              </a:ext>
            </a:extLst>
          </p:cNvPr>
          <p:cNvSpPr txBox="1"/>
          <p:nvPr/>
        </p:nvSpPr>
        <p:spPr>
          <a:xfrm>
            <a:off x="7665109" y="1045503"/>
            <a:ext cx="3891891" cy="16196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p>
            <a:pPr>
              <a:lnSpc>
                <a:spcPct val="90000"/>
              </a:lnSpc>
              <a:spcAft>
                <a:spcPts val="600"/>
              </a:spcAft>
            </a:pPr>
            <a:r>
              <a:rPr lang="en-US" sz="2000" b="1" dirty="0">
                <a:latin typeface="Libre Baskerville"/>
                <a:cs typeface="Arial"/>
              </a:rPr>
              <a:t>Collaboration and Mutuality</a:t>
            </a:r>
          </a:p>
          <a:p>
            <a:pPr>
              <a:lnSpc>
                <a:spcPct val="90000"/>
              </a:lnSpc>
              <a:spcAft>
                <a:spcPts val="600"/>
              </a:spcAft>
            </a:pPr>
            <a:r>
              <a:rPr lang="en-US" dirty="0">
                <a:latin typeface="Libre Baskerville"/>
                <a:cs typeface="Arial"/>
              </a:rPr>
              <a:t>Clients should have an active role in the decision making and outcomes.  Let them be the expert in their lives.</a:t>
            </a:r>
            <a:r>
              <a:rPr lang="en-US" dirty="0">
                <a:cs typeface="Arial"/>
              </a:rPr>
              <a:t> </a:t>
            </a:r>
          </a:p>
        </p:txBody>
      </p:sp>
      <p:sp>
        <p:nvSpPr>
          <p:cNvPr id="8" name="TextBox 7">
            <a:extLst>
              <a:ext uri="{FF2B5EF4-FFF2-40B4-BE49-F238E27FC236}">
                <a16:creationId xmlns:a16="http://schemas.microsoft.com/office/drawing/2014/main" id="{70BFB38D-F4EA-1839-DE99-EAA15A3AB5AB}"/>
              </a:ext>
            </a:extLst>
          </p:cNvPr>
          <p:cNvSpPr txBox="1"/>
          <p:nvPr/>
        </p:nvSpPr>
        <p:spPr>
          <a:xfrm>
            <a:off x="7675892" y="2970662"/>
            <a:ext cx="3881108" cy="1833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p>
            <a:pPr>
              <a:lnSpc>
                <a:spcPct val="90000"/>
              </a:lnSpc>
              <a:spcAft>
                <a:spcPts val="600"/>
              </a:spcAft>
            </a:pPr>
            <a:r>
              <a:rPr lang="en-US" sz="2000" b="1" dirty="0">
                <a:latin typeface="Libre Baskerville"/>
                <a:cs typeface="Arial"/>
              </a:rPr>
              <a:t>Empowerment, Voice, and Choice</a:t>
            </a:r>
          </a:p>
          <a:p>
            <a:pPr>
              <a:lnSpc>
                <a:spcPct val="90000"/>
              </a:lnSpc>
              <a:spcAft>
                <a:spcPts val="600"/>
              </a:spcAft>
            </a:pPr>
            <a:r>
              <a:rPr lang="en-US" dirty="0">
                <a:latin typeface="Libre Baskerville"/>
                <a:cs typeface="Arial"/>
              </a:rPr>
              <a:t>Give survivors a voice and a choice in their care.  Involve survivors in decision-making process and respect their right to self – determination. </a:t>
            </a:r>
          </a:p>
        </p:txBody>
      </p:sp>
      <p:sp>
        <p:nvSpPr>
          <p:cNvPr id="9" name="TextBox 8">
            <a:extLst>
              <a:ext uri="{FF2B5EF4-FFF2-40B4-BE49-F238E27FC236}">
                <a16:creationId xmlns:a16="http://schemas.microsoft.com/office/drawing/2014/main" id="{F7EDC8B7-E0E2-7398-B8B6-AFD651E5F467}"/>
              </a:ext>
            </a:extLst>
          </p:cNvPr>
          <p:cNvSpPr txBox="1"/>
          <p:nvPr/>
        </p:nvSpPr>
        <p:spPr>
          <a:xfrm>
            <a:off x="7686675" y="4892675"/>
            <a:ext cx="3870325" cy="13176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p>
            <a:pPr>
              <a:lnSpc>
                <a:spcPct val="90000"/>
              </a:lnSpc>
              <a:spcAft>
                <a:spcPts val="600"/>
              </a:spcAft>
            </a:pPr>
            <a:r>
              <a:rPr lang="en-US" sz="2000" b="1" dirty="0">
                <a:latin typeface="Libre Baskerville"/>
                <a:cs typeface="Arial"/>
              </a:rPr>
              <a:t>Sensitivity &amp; Understanding </a:t>
            </a:r>
            <a:endParaRPr lang="en-US" sz="2000" dirty="0">
              <a:latin typeface="Libre Baskerville"/>
            </a:endParaRPr>
          </a:p>
          <a:p>
            <a:pPr>
              <a:lnSpc>
                <a:spcPct val="90000"/>
              </a:lnSpc>
              <a:spcAft>
                <a:spcPts val="600"/>
              </a:spcAft>
            </a:pPr>
            <a:r>
              <a:rPr lang="en-US" dirty="0">
                <a:latin typeface="Libre Baskerville"/>
                <a:cs typeface="Arial"/>
              </a:rPr>
              <a:t>Shift the question from "What's wrong with you?" to "What happened to you?" </a:t>
            </a:r>
          </a:p>
        </p:txBody>
      </p:sp>
      <p:sp>
        <p:nvSpPr>
          <p:cNvPr id="2" name="Title 1">
            <a:extLst>
              <a:ext uri="{FF2B5EF4-FFF2-40B4-BE49-F238E27FC236}">
                <a16:creationId xmlns:a16="http://schemas.microsoft.com/office/drawing/2014/main" id="{E6B92654-3746-3551-FFCD-BEB927CD92AB}"/>
              </a:ext>
            </a:extLst>
          </p:cNvPr>
          <p:cNvSpPr>
            <a:spLocks noGrp="1"/>
          </p:cNvSpPr>
          <p:nvPr>
            <p:ph type="title"/>
          </p:nvPr>
        </p:nvSpPr>
        <p:spPr>
          <a:xfrm>
            <a:off x="1028700" y="1967266"/>
            <a:ext cx="2628900" cy="2547257"/>
          </a:xfrm>
          <a:noFill/>
        </p:spPr>
        <p:txBody>
          <a:bodyPr vert="horz" lIns="91440" tIns="45720" rIns="91440" bIns="45720" rtlCol="0" anchor="ctr">
            <a:normAutofit fontScale="90000"/>
          </a:bodyPr>
          <a:lstStyle/>
          <a:p>
            <a:pPr algn="ctr"/>
            <a:r>
              <a:rPr lang="en-US" sz="3300" dirty="0">
                <a:solidFill>
                  <a:srgbClr val="FFFFFF"/>
                </a:solidFill>
                <a:latin typeface="Libre Baskerville"/>
              </a:rPr>
              <a:t>Practice the Guiding</a:t>
            </a:r>
            <a:r>
              <a:rPr lang="en-US" sz="3300" kern="1200" dirty="0">
                <a:solidFill>
                  <a:srgbClr val="FFFFFF"/>
                </a:solidFill>
                <a:latin typeface="Libre Baskerville"/>
              </a:rPr>
              <a:t> Principles of Trauma Informed Care</a:t>
            </a:r>
          </a:p>
        </p:txBody>
      </p:sp>
    </p:spTree>
    <p:extLst>
      <p:ext uri="{BB962C8B-B14F-4D97-AF65-F5344CB8AC3E}">
        <p14:creationId xmlns:p14="http://schemas.microsoft.com/office/powerpoint/2010/main" val="1630159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quote on a white background&#10;&#10;Description automatically generated">
            <a:extLst>
              <a:ext uri="{FF2B5EF4-FFF2-40B4-BE49-F238E27FC236}">
                <a16:creationId xmlns:a16="http://schemas.microsoft.com/office/drawing/2014/main" id="{13346482-7306-A17A-4AFA-9E5688D1AE12}"/>
              </a:ext>
            </a:extLst>
          </p:cNvPr>
          <p:cNvPicPr>
            <a:picLocks noChangeAspect="1"/>
          </p:cNvPicPr>
          <p:nvPr/>
        </p:nvPicPr>
        <p:blipFill rotWithShape="1">
          <a:blip r:embed="rId2"/>
          <a:srcRect l="17" r="231" b="2"/>
          <a:stretch/>
        </p:blipFill>
        <p:spPr>
          <a:xfrm>
            <a:off x="1155556" y="637761"/>
            <a:ext cx="9889765" cy="5576763"/>
          </a:xfrm>
          <a:prstGeom prst="rect">
            <a:avLst/>
          </a:prstGeom>
        </p:spPr>
      </p:pic>
    </p:spTree>
    <p:extLst>
      <p:ext uri="{BB962C8B-B14F-4D97-AF65-F5344CB8AC3E}">
        <p14:creationId xmlns:p14="http://schemas.microsoft.com/office/powerpoint/2010/main" val="1474561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CFCE363-EBF4-D447-732A-6C7411DC2D26}"/>
              </a:ext>
            </a:extLst>
          </p:cNvPr>
          <p:cNvSpPr>
            <a:spLocks noGrp="1"/>
          </p:cNvSpPr>
          <p:nvPr>
            <p:ph type="title"/>
          </p:nvPr>
        </p:nvSpPr>
        <p:spPr>
          <a:xfrm>
            <a:off x="6703551" y="2772054"/>
            <a:ext cx="4805996" cy="1297115"/>
          </a:xfrm>
        </p:spPr>
        <p:txBody>
          <a:bodyPr vert="horz" lIns="91440" tIns="45720" rIns="91440" bIns="45720" rtlCol="0" anchor="t">
            <a:normAutofit/>
          </a:bodyPr>
          <a:lstStyle/>
          <a:p>
            <a:r>
              <a:rPr lang="en-US" sz="4800" kern="1200" dirty="0">
                <a:solidFill>
                  <a:schemeClr val="tx2"/>
                </a:solidFill>
                <a:latin typeface="+mj-lt"/>
                <a:ea typeface="+mj-ea"/>
                <a:cs typeface="+mj-cs"/>
              </a:rPr>
              <a:t>Questions?</a:t>
            </a:r>
          </a:p>
        </p:txBody>
      </p:sp>
      <p:pic>
        <p:nvPicPr>
          <p:cNvPr id="19" name="Graphic 18" descr="Question mark">
            <a:extLst>
              <a:ext uri="{FF2B5EF4-FFF2-40B4-BE49-F238E27FC236}">
                <a16:creationId xmlns:a16="http://schemas.microsoft.com/office/drawing/2014/main" id="{63481F1A-FD85-5B36-19F1-077AE86A47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40" name="Group 39">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31" name="Freeform: Shape 30">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99105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3C5EB-F331-4521-ABB6-EEEEA65B37B1}"/>
              </a:ext>
            </a:extLst>
          </p:cNvPr>
          <p:cNvSpPr>
            <a:spLocks noGrp="1"/>
          </p:cNvSpPr>
          <p:nvPr>
            <p:ph type="ctrTitle"/>
          </p:nvPr>
        </p:nvSpPr>
        <p:spPr>
          <a:xfrm>
            <a:off x="1524000" y="3649423"/>
            <a:ext cx="9144000" cy="1852371"/>
          </a:xfrm>
        </p:spPr>
        <p:txBody>
          <a:bodyPr>
            <a:normAutofit/>
          </a:bodyPr>
          <a:lstStyle/>
          <a:p>
            <a:r>
              <a:rPr lang="en-US" sz="4800" dirty="0"/>
              <a:t>Hancock Resource Center </a:t>
            </a:r>
          </a:p>
        </p:txBody>
      </p:sp>
      <p:sp>
        <p:nvSpPr>
          <p:cNvPr id="3" name="Subtitle 2">
            <a:extLst>
              <a:ext uri="{FF2B5EF4-FFF2-40B4-BE49-F238E27FC236}">
                <a16:creationId xmlns:a16="http://schemas.microsoft.com/office/drawing/2014/main" id="{3B4A4338-0E04-4B72-96B1-8607524294EE}"/>
              </a:ext>
            </a:extLst>
          </p:cNvPr>
          <p:cNvSpPr>
            <a:spLocks noGrp="1"/>
          </p:cNvSpPr>
          <p:nvPr>
            <p:ph type="subTitle" idx="1"/>
          </p:nvPr>
        </p:nvSpPr>
        <p:spPr>
          <a:xfrm>
            <a:off x="1524000" y="5501794"/>
            <a:ext cx="9144000" cy="685800"/>
          </a:xfrm>
        </p:spPr>
        <p:txBody>
          <a:bodyPr vert="horz" lIns="91440" tIns="45720" rIns="91440" bIns="45720" rtlCol="0" anchor="t">
            <a:normAutofit/>
          </a:bodyPr>
          <a:lstStyle/>
          <a:p>
            <a:r>
              <a:rPr lang="en-US" dirty="0"/>
              <a:t>Executive Director:  Rhonda Rhodes</a:t>
            </a:r>
          </a:p>
        </p:txBody>
      </p:sp>
      <p:pic>
        <p:nvPicPr>
          <p:cNvPr id="4" name="Picture 4" descr="A picture containing diagram&#10;&#10;Description automatically generated">
            <a:extLst>
              <a:ext uri="{FF2B5EF4-FFF2-40B4-BE49-F238E27FC236}">
                <a16:creationId xmlns:a16="http://schemas.microsoft.com/office/drawing/2014/main" id="{BAAC5C98-54EA-D629-D8E4-D6260452E492}"/>
              </a:ext>
            </a:extLst>
          </p:cNvPr>
          <p:cNvPicPr>
            <a:picLocks noChangeAspect="1"/>
          </p:cNvPicPr>
          <p:nvPr/>
        </p:nvPicPr>
        <p:blipFill>
          <a:blip r:embed="rId2"/>
          <a:stretch>
            <a:fillRect/>
          </a:stretch>
        </p:blipFill>
        <p:spPr>
          <a:xfrm>
            <a:off x="433712" y="2981274"/>
            <a:ext cx="2743200" cy="1908947"/>
          </a:xfrm>
          <a:prstGeom prst="rect">
            <a:avLst/>
          </a:prstGeom>
        </p:spPr>
      </p:pic>
    </p:spTree>
    <p:extLst>
      <p:ext uri="{BB962C8B-B14F-4D97-AF65-F5344CB8AC3E}">
        <p14:creationId xmlns:p14="http://schemas.microsoft.com/office/powerpoint/2010/main" val="22080618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95348-2332-90FB-AD3D-68C4024FE89E}"/>
              </a:ext>
            </a:extLst>
          </p:cNvPr>
          <p:cNvSpPr>
            <a:spLocks noGrp="1"/>
          </p:cNvSpPr>
          <p:nvPr>
            <p:ph type="title"/>
          </p:nvPr>
        </p:nvSpPr>
        <p:spPr/>
        <p:txBody>
          <a:bodyPr/>
          <a:lstStyle/>
          <a:p>
            <a:r>
              <a:rPr lang="en-US" dirty="0"/>
              <a:t>Mission</a:t>
            </a:r>
          </a:p>
        </p:txBody>
      </p:sp>
      <p:sp>
        <p:nvSpPr>
          <p:cNvPr id="3" name="Content Placeholder 2">
            <a:extLst>
              <a:ext uri="{FF2B5EF4-FFF2-40B4-BE49-F238E27FC236}">
                <a16:creationId xmlns:a16="http://schemas.microsoft.com/office/drawing/2014/main" id="{874286C8-DC55-B1DF-A472-2B14E9BC510C}"/>
              </a:ext>
            </a:extLst>
          </p:cNvPr>
          <p:cNvSpPr>
            <a:spLocks noGrp="1"/>
          </p:cNvSpPr>
          <p:nvPr>
            <p:ph idx="1"/>
          </p:nvPr>
        </p:nvSpPr>
        <p:spPr/>
        <p:txBody>
          <a:bodyPr vert="horz" lIns="91440" tIns="45720" rIns="91440" bIns="45720" rtlCol="0" anchor="t">
            <a:normAutofit/>
          </a:bodyPr>
          <a:lstStyle/>
          <a:p>
            <a:pPr marL="0" indent="0">
              <a:buNone/>
            </a:pPr>
            <a:endParaRPr lang="en-US" dirty="0">
              <a:solidFill>
                <a:srgbClr val="000000"/>
              </a:solidFill>
              <a:latin typeface="Calibri"/>
              <a:cs typeface="Calibri"/>
            </a:endParaRPr>
          </a:p>
          <a:p>
            <a:pPr marL="0" indent="0" algn="ctr">
              <a:buNone/>
            </a:pPr>
            <a:endParaRPr lang="en-US" dirty="0">
              <a:solidFill>
                <a:srgbClr val="000000"/>
              </a:solidFill>
              <a:latin typeface="Calibri"/>
              <a:cs typeface="Calibri"/>
            </a:endParaRPr>
          </a:p>
          <a:p>
            <a:pPr marL="0" indent="0" algn="ctr">
              <a:buNone/>
            </a:pPr>
            <a:r>
              <a:rPr lang="en-US" dirty="0">
                <a:solidFill>
                  <a:srgbClr val="000000"/>
                </a:solidFill>
                <a:latin typeface="Calibri"/>
                <a:cs typeface="Calibri"/>
              </a:rPr>
              <a:t>Hancock Resource Center works to stabilize families and strengthen the community by addressing obstacles and barriers to housing and coordinating services for families in need. </a:t>
            </a:r>
            <a:endParaRPr lang="en-US" dirty="0"/>
          </a:p>
          <a:p>
            <a:endParaRPr lang="en-US" dirty="0"/>
          </a:p>
        </p:txBody>
      </p:sp>
      <p:pic>
        <p:nvPicPr>
          <p:cNvPr id="7" name="Picture 6" descr="Diagram&#10;&#10;Description automatically generated">
            <a:extLst>
              <a:ext uri="{FF2B5EF4-FFF2-40B4-BE49-F238E27FC236}">
                <a16:creationId xmlns:a16="http://schemas.microsoft.com/office/drawing/2014/main" id="{4E24EEE7-6DF3-A5D5-FEDE-0C16B2213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1630" y="5575770"/>
            <a:ext cx="1554651" cy="1081852"/>
          </a:xfrm>
          <a:prstGeom prst="rect">
            <a:avLst/>
          </a:prstGeom>
        </p:spPr>
      </p:pic>
    </p:spTree>
    <p:extLst>
      <p:ext uri="{BB962C8B-B14F-4D97-AF65-F5344CB8AC3E}">
        <p14:creationId xmlns:p14="http://schemas.microsoft.com/office/powerpoint/2010/main" val="276783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9FF9A-7DC0-7B44-D04C-1E692171F91C}"/>
              </a:ext>
            </a:extLst>
          </p:cNvPr>
          <p:cNvSpPr>
            <a:spLocks noGrp="1"/>
          </p:cNvSpPr>
          <p:nvPr>
            <p:ph type="title"/>
          </p:nvPr>
        </p:nvSpPr>
        <p:spPr/>
        <p:txBody>
          <a:bodyPr>
            <a:normAutofit/>
          </a:bodyPr>
          <a:lstStyle/>
          <a:p>
            <a:r>
              <a:rPr lang="en-US" sz="4000" dirty="0"/>
              <a:t>Hancock Resource Center Overview</a:t>
            </a:r>
          </a:p>
        </p:txBody>
      </p:sp>
      <p:pic>
        <p:nvPicPr>
          <p:cNvPr id="4" name="Picture 4">
            <a:extLst>
              <a:ext uri="{FF2B5EF4-FFF2-40B4-BE49-F238E27FC236}">
                <a16:creationId xmlns:a16="http://schemas.microsoft.com/office/drawing/2014/main" id="{21A5BB4B-1CD7-BB8F-F17B-ADBB398D37AD}"/>
              </a:ext>
            </a:extLst>
          </p:cNvPr>
          <p:cNvPicPr>
            <a:picLocks noGrp="1" noChangeAspect="1"/>
          </p:cNvPicPr>
          <p:nvPr>
            <p:ph idx="1"/>
          </p:nvPr>
        </p:nvPicPr>
        <p:blipFill>
          <a:blip r:embed="rId2"/>
          <a:stretch>
            <a:fillRect/>
          </a:stretch>
        </p:blipFill>
        <p:spPr>
          <a:xfrm>
            <a:off x="1796005" y="1825625"/>
            <a:ext cx="8599990" cy="4351338"/>
          </a:xfrm>
        </p:spPr>
      </p:pic>
      <p:pic>
        <p:nvPicPr>
          <p:cNvPr id="6" name="Picture 5" descr="Diagram&#10;&#10;Description automatically generated">
            <a:extLst>
              <a:ext uri="{FF2B5EF4-FFF2-40B4-BE49-F238E27FC236}">
                <a16:creationId xmlns:a16="http://schemas.microsoft.com/office/drawing/2014/main" id="{A70B12D6-8213-607E-30F2-2F39AA0671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1630" y="5575770"/>
            <a:ext cx="1554651" cy="1081852"/>
          </a:xfrm>
          <a:prstGeom prst="rect">
            <a:avLst/>
          </a:prstGeom>
        </p:spPr>
      </p:pic>
    </p:spTree>
    <p:extLst>
      <p:ext uri="{BB962C8B-B14F-4D97-AF65-F5344CB8AC3E}">
        <p14:creationId xmlns:p14="http://schemas.microsoft.com/office/powerpoint/2010/main" val="386120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3701A-F2C6-A390-8E5E-A197522B2730}"/>
              </a:ext>
            </a:extLst>
          </p:cNvPr>
          <p:cNvSpPr>
            <a:spLocks noGrp="1"/>
          </p:cNvSpPr>
          <p:nvPr>
            <p:ph type="title"/>
          </p:nvPr>
        </p:nvSpPr>
        <p:spPr>
          <a:xfrm>
            <a:off x="838200" y="577691"/>
            <a:ext cx="10515600" cy="1009934"/>
          </a:xfrm>
        </p:spPr>
        <p:txBody>
          <a:bodyPr/>
          <a:lstStyle/>
          <a:p>
            <a:r>
              <a:rPr lang="en-US" dirty="0"/>
              <a:t>HRC Programs</a:t>
            </a:r>
          </a:p>
        </p:txBody>
      </p:sp>
      <p:sp>
        <p:nvSpPr>
          <p:cNvPr id="3" name="Content Placeholder 2">
            <a:extLst>
              <a:ext uri="{FF2B5EF4-FFF2-40B4-BE49-F238E27FC236}">
                <a16:creationId xmlns:a16="http://schemas.microsoft.com/office/drawing/2014/main" id="{FF61016F-5A06-4F45-63F5-7E86C6FF466A}"/>
              </a:ext>
            </a:extLst>
          </p:cNvPr>
          <p:cNvSpPr>
            <a:spLocks noGrp="1"/>
          </p:cNvSpPr>
          <p:nvPr>
            <p:ph idx="1"/>
          </p:nvPr>
        </p:nvSpPr>
        <p:spPr>
          <a:xfrm>
            <a:off x="838200" y="1435333"/>
            <a:ext cx="10515600" cy="4741630"/>
          </a:xfrm>
        </p:spPr>
        <p:txBody>
          <a:bodyPr vert="horz" lIns="91440" tIns="45720" rIns="91440" bIns="45720" rtlCol="0" anchor="t">
            <a:normAutofit fontScale="70000" lnSpcReduction="20000"/>
          </a:bodyPr>
          <a:lstStyle/>
          <a:p>
            <a:r>
              <a:rPr lang="en-US" dirty="0">
                <a:latin typeface="Calibri"/>
                <a:cs typeface="Calibri"/>
              </a:rPr>
              <a:t>HUD Housing Counseling</a:t>
            </a:r>
          </a:p>
          <a:p>
            <a:r>
              <a:rPr lang="en-US" dirty="0">
                <a:latin typeface="Calibri"/>
                <a:cs typeface="Calibri"/>
              </a:rPr>
              <a:t>Supportive Services for Veteran Families (SSVF)</a:t>
            </a:r>
          </a:p>
          <a:p>
            <a:r>
              <a:rPr lang="en-US" dirty="0">
                <a:latin typeface="Calibri"/>
                <a:cs typeface="Calibri"/>
              </a:rPr>
              <a:t>Veterans' Administration Grant per Diem (GPD)</a:t>
            </a:r>
          </a:p>
          <a:p>
            <a:r>
              <a:rPr lang="en-US" dirty="0">
                <a:latin typeface="Calibri"/>
                <a:cs typeface="Calibri"/>
              </a:rPr>
              <a:t>Homeless Veteran Reintegration Program (HVRP)</a:t>
            </a:r>
            <a:endParaRPr lang="en-US" dirty="0"/>
          </a:p>
          <a:p>
            <a:r>
              <a:rPr lang="en-US" dirty="0">
                <a:latin typeface="Calibri"/>
                <a:cs typeface="Calibri"/>
              </a:rPr>
              <a:t>Transitional Housing for Domestic Violence Survivors</a:t>
            </a:r>
          </a:p>
          <a:p>
            <a:r>
              <a:rPr lang="en-US" dirty="0">
                <a:latin typeface="Calibri"/>
                <a:cs typeface="Calibri"/>
              </a:rPr>
              <a:t>Family Navigator Advocacy Program</a:t>
            </a:r>
          </a:p>
          <a:p>
            <a:r>
              <a:rPr lang="en-US" dirty="0">
                <a:latin typeface="Calibri"/>
                <a:cs typeface="Calibri"/>
              </a:rPr>
              <a:t>Owner-Occupied Rehabilitation</a:t>
            </a:r>
          </a:p>
          <a:p>
            <a:r>
              <a:rPr lang="en-US" dirty="0">
                <a:latin typeface="Calibri"/>
                <a:cs typeface="Calibri"/>
              </a:rPr>
              <a:t>Living in Place Program</a:t>
            </a:r>
          </a:p>
          <a:p>
            <a:r>
              <a:rPr lang="en-US" dirty="0">
                <a:latin typeface="Calibri"/>
                <a:cs typeface="Calibri"/>
              </a:rPr>
              <a:t>Youth Programs</a:t>
            </a:r>
          </a:p>
          <a:p>
            <a:pPr lvl="1"/>
            <a:r>
              <a:rPr lang="en-US" dirty="0">
                <a:latin typeface="Calibri"/>
                <a:cs typeface="Calibri"/>
              </a:rPr>
              <a:t>Hancock Youth Leadership Academy, Hancock Youth for Positive Efforts</a:t>
            </a:r>
          </a:p>
          <a:p>
            <a:r>
              <a:rPr lang="en-US" dirty="0">
                <a:latin typeface="Calibri"/>
                <a:cs typeface="Calibri"/>
              </a:rPr>
              <a:t>Disaster Response and Recovery</a:t>
            </a:r>
          </a:p>
          <a:p>
            <a:r>
              <a:rPr lang="en-US" dirty="0">
                <a:latin typeface="Calibri"/>
                <a:cs typeface="Calibri"/>
              </a:rPr>
              <a:t>Community Assistance Programs</a:t>
            </a:r>
          </a:p>
          <a:p>
            <a:pPr lvl="1"/>
            <a:r>
              <a:rPr lang="en-US" dirty="0">
                <a:latin typeface="Calibri"/>
                <a:cs typeface="Calibri"/>
              </a:rPr>
              <a:t>Holiday Assistance</a:t>
            </a:r>
          </a:p>
          <a:p>
            <a:pPr lvl="1"/>
            <a:r>
              <a:rPr lang="en-US" dirty="0">
                <a:latin typeface="Calibri"/>
                <a:cs typeface="Calibri"/>
              </a:rPr>
              <a:t>Emergency Assistance</a:t>
            </a:r>
          </a:p>
        </p:txBody>
      </p:sp>
      <p:pic>
        <p:nvPicPr>
          <p:cNvPr id="6" name="Picture 5" descr="Diagram&#10;&#10;Description automatically generated">
            <a:extLst>
              <a:ext uri="{FF2B5EF4-FFF2-40B4-BE49-F238E27FC236}">
                <a16:creationId xmlns:a16="http://schemas.microsoft.com/office/drawing/2014/main" id="{DB0E73F0-4394-0457-2795-1545D83110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1630" y="5575770"/>
            <a:ext cx="1554651" cy="1081852"/>
          </a:xfrm>
          <a:prstGeom prst="rect">
            <a:avLst/>
          </a:prstGeom>
        </p:spPr>
      </p:pic>
    </p:spTree>
    <p:extLst>
      <p:ext uri="{BB962C8B-B14F-4D97-AF65-F5344CB8AC3E}">
        <p14:creationId xmlns:p14="http://schemas.microsoft.com/office/powerpoint/2010/main" val="29359077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40442-D401-AD51-D069-E43DA2548A94}"/>
              </a:ext>
            </a:extLst>
          </p:cNvPr>
          <p:cNvSpPr>
            <a:spLocks noGrp="1"/>
          </p:cNvSpPr>
          <p:nvPr>
            <p:ph type="title"/>
          </p:nvPr>
        </p:nvSpPr>
        <p:spPr/>
        <p:txBody>
          <a:bodyPr/>
          <a:lstStyle/>
          <a:p>
            <a:r>
              <a:rPr lang="en-US" dirty="0"/>
              <a:t>Confidentiality</a:t>
            </a:r>
          </a:p>
        </p:txBody>
      </p:sp>
      <p:sp>
        <p:nvSpPr>
          <p:cNvPr id="3" name="Content Placeholder 2">
            <a:extLst>
              <a:ext uri="{FF2B5EF4-FFF2-40B4-BE49-F238E27FC236}">
                <a16:creationId xmlns:a16="http://schemas.microsoft.com/office/drawing/2014/main" id="{A6860DED-16FA-B737-20A2-2F3217E3F300}"/>
              </a:ext>
            </a:extLst>
          </p:cNvPr>
          <p:cNvSpPr>
            <a:spLocks noGrp="1"/>
          </p:cNvSpPr>
          <p:nvPr>
            <p:ph idx="1"/>
          </p:nvPr>
        </p:nvSpPr>
        <p:spPr/>
        <p:txBody>
          <a:bodyPr vert="horz" lIns="91440" tIns="45720" rIns="91440" bIns="45720" rtlCol="0" anchor="t">
            <a:normAutofit lnSpcReduction="10000"/>
          </a:bodyPr>
          <a:lstStyle/>
          <a:p>
            <a:r>
              <a:rPr lang="en-US" dirty="0"/>
              <a:t>Survivor case information is to be compartmentalized.</a:t>
            </a:r>
          </a:p>
          <a:p>
            <a:r>
              <a:rPr lang="en-US" dirty="0"/>
              <a:t>VAWA Compliant Database</a:t>
            </a:r>
          </a:p>
          <a:p>
            <a:pPr lvl="1"/>
            <a:r>
              <a:rPr lang="en-US" dirty="0"/>
              <a:t>Most Client Management Systems are noncompliant</a:t>
            </a:r>
          </a:p>
          <a:p>
            <a:pPr lvl="1"/>
            <a:r>
              <a:rPr lang="en-US" dirty="0"/>
              <a:t>Data may not be entered into HMIS</a:t>
            </a:r>
          </a:p>
          <a:p>
            <a:r>
              <a:rPr lang="en-US" dirty="0"/>
              <a:t>ESG Providers must have alternate method to submit billing.</a:t>
            </a:r>
          </a:p>
          <a:p>
            <a:r>
              <a:rPr lang="en-US" dirty="0"/>
              <a:t>Physical Files/Content</a:t>
            </a:r>
          </a:p>
          <a:p>
            <a:pPr lvl="1"/>
            <a:r>
              <a:rPr lang="en-US" dirty="0"/>
              <a:t>Secured away from other program files</a:t>
            </a:r>
          </a:p>
          <a:p>
            <a:pPr lvl="1"/>
            <a:r>
              <a:rPr lang="en-US" dirty="0"/>
              <a:t>May only contain what survivor consents to</a:t>
            </a:r>
          </a:p>
          <a:p>
            <a:r>
              <a:rPr lang="en-US" dirty="0"/>
              <a:t>Informed Consent/Release of Information</a:t>
            </a:r>
          </a:p>
          <a:p>
            <a:pPr marL="0" indent="0">
              <a:buNone/>
            </a:pPr>
            <a:endParaRPr lang="en-US" dirty="0"/>
          </a:p>
          <a:p>
            <a:endParaRPr lang="en-US" dirty="0"/>
          </a:p>
        </p:txBody>
      </p:sp>
      <p:pic>
        <p:nvPicPr>
          <p:cNvPr id="4" name="Picture 3" descr="Diagram&#10;&#10;Description automatically generated">
            <a:extLst>
              <a:ext uri="{FF2B5EF4-FFF2-40B4-BE49-F238E27FC236}">
                <a16:creationId xmlns:a16="http://schemas.microsoft.com/office/drawing/2014/main" id="{77D8F0A5-FB52-7B85-BCFA-573630C677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1630" y="5575770"/>
            <a:ext cx="1554651" cy="1081852"/>
          </a:xfrm>
          <a:prstGeom prst="rect">
            <a:avLst/>
          </a:prstGeom>
        </p:spPr>
      </p:pic>
    </p:spTree>
    <p:extLst>
      <p:ext uri="{BB962C8B-B14F-4D97-AF65-F5344CB8AC3E}">
        <p14:creationId xmlns:p14="http://schemas.microsoft.com/office/powerpoint/2010/main" val="11646401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ext&#10;&#10;Description automatically generated">
            <a:extLst>
              <a:ext uri="{FF2B5EF4-FFF2-40B4-BE49-F238E27FC236}">
                <a16:creationId xmlns:a16="http://schemas.microsoft.com/office/drawing/2014/main" id="{BD2E517E-13F7-6181-8D7C-F798342B6A5C}"/>
              </a:ext>
            </a:extLst>
          </p:cNvPr>
          <p:cNvPicPr>
            <a:picLocks noGrp="1" noChangeAspect="1"/>
          </p:cNvPicPr>
          <p:nvPr>
            <p:ph idx="1"/>
          </p:nvPr>
        </p:nvPicPr>
        <p:blipFill>
          <a:blip r:embed="rId2"/>
          <a:stretch>
            <a:fillRect/>
          </a:stretch>
        </p:blipFill>
        <p:spPr>
          <a:xfrm>
            <a:off x="3741941" y="441704"/>
            <a:ext cx="4971063" cy="6420967"/>
          </a:xfrm>
        </p:spPr>
      </p:pic>
      <p:pic>
        <p:nvPicPr>
          <p:cNvPr id="2" name="Picture 1" descr="Diagram&#10;&#10;Description automatically generated">
            <a:extLst>
              <a:ext uri="{FF2B5EF4-FFF2-40B4-BE49-F238E27FC236}">
                <a16:creationId xmlns:a16="http://schemas.microsoft.com/office/drawing/2014/main" id="{65911A7C-1031-526E-0DEA-995746252F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1630" y="5575770"/>
            <a:ext cx="1554651" cy="1081852"/>
          </a:xfrm>
          <a:prstGeom prst="rect">
            <a:avLst/>
          </a:prstGeom>
        </p:spPr>
      </p:pic>
    </p:spTree>
    <p:extLst>
      <p:ext uri="{BB962C8B-B14F-4D97-AF65-F5344CB8AC3E}">
        <p14:creationId xmlns:p14="http://schemas.microsoft.com/office/powerpoint/2010/main" val="29296584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4CADD-63A7-505B-C591-B2795E1A60E7}"/>
              </a:ext>
            </a:extLst>
          </p:cNvPr>
          <p:cNvSpPr>
            <a:spLocks noGrp="1"/>
          </p:cNvSpPr>
          <p:nvPr>
            <p:ph type="title"/>
          </p:nvPr>
        </p:nvSpPr>
        <p:spPr/>
        <p:txBody>
          <a:bodyPr/>
          <a:lstStyle/>
          <a:p>
            <a:pPr algn="ctr"/>
            <a:r>
              <a:rPr lang="en-US" dirty="0"/>
              <a:t>Violence Against Women's Act</a:t>
            </a:r>
          </a:p>
        </p:txBody>
      </p:sp>
      <p:sp>
        <p:nvSpPr>
          <p:cNvPr id="3" name="Content Placeholder 2">
            <a:extLst>
              <a:ext uri="{FF2B5EF4-FFF2-40B4-BE49-F238E27FC236}">
                <a16:creationId xmlns:a16="http://schemas.microsoft.com/office/drawing/2014/main" id="{2854C1FD-08DA-C067-F8A5-3A9E76496B7A}"/>
              </a:ext>
            </a:extLst>
          </p:cNvPr>
          <p:cNvSpPr>
            <a:spLocks noGrp="1"/>
          </p:cNvSpPr>
          <p:nvPr>
            <p:ph idx="1"/>
          </p:nvPr>
        </p:nvSpPr>
        <p:spPr/>
        <p:txBody>
          <a:bodyPr vert="horz" lIns="91440" tIns="45720" rIns="91440" bIns="45720" rtlCol="0" anchor="t">
            <a:normAutofit/>
          </a:bodyPr>
          <a:lstStyle/>
          <a:p>
            <a:r>
              <a:rPr lang="en-US" dirty="0"/>
              <a:t>Originally enacted in .  Added Housing Protections in 2005 but enhanced with the 2022 Reauthorization.</a:t>
            </a:r>
          </a:p>
          <a:p>
            <a:r>
              <a:rPr lang="en-US" dirty="0"/>
              <a:t>Expands definition of "covered housing programs"</a:t>
            </a:r>
          </a:p>
          <a:p>
            <a:r>
              <a:rPr lang="en-US" dirty="0"/>
              <a:t>Housing Protection and Role of Housing Counselor directly sourced from HUD:</a:t>
            </a:r>
          </a:p>
          <a:p>
            <a:pPr marL="0" indent="0">
              <a:buNone/>
            </a:pPr>
            <a:r>
              <a:rPr lang="en-US" dirty="0">
                <a:ea typeface="+mn-lt"/>
                <a:cs typeface="+mn-lt"/>
                <a:hlinkClick r:id="rId2"/>
              </a:rPr>
              <a:t>https://www.hudexchange.info/trainings/courses/vawa-housing-services-series/4890/</a:t>
            </a:r>
          </a:p>
          <a:p>
            <a:pPr marL="0" indent="0">
              <a:buNone/>
            </a:pPr>
            <a:endParaRPr lang="en-US" dirty="0">
              <a:ea typeface="+mn-lt"/>
              <a:cs typeface="+mn-lt"/>
            </a:endParaRPr>
          </a:p>
        </p:txBody>
      </p:sp>
      <p:pic>
        <p:nvPicPr>
          <p:cNvPr id="4" name="Picture 3" descr="Diagram&#10;&#10;Description automatically generated">
            <a:extLst>
              <a:ext uri="{FF2B5EF4-FFF2-40B4-BE49-F238E27FC236}">
                <a16:creationId xmlns:a16="http://schemas.microsoft.com/office/drawing/2014/main" id="{F43FDB77-7882-A9EA-E122-B0E61D5D8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1630" y="5575770"/>
            <a:ext cx="1554651" cy="1081852"/>
          </a:xfrm>
          <a:prstGeom prst="rect">
            <a:avLst/>
          </a:prstGeom>
        </p:spPr>
      </p:pic>
    </p:spTree>
    <p:extLst>
      <p:ext uri="{BB962C8B-B14F-4D97-AF65-F5344CB8AC3E}">
        <p14:creationId xmlns:p14="http://schemas.microsoft.com/office/powerpoint/2010/main" val="1925433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EB45D9-EFF5-F153-520F-919DF667DCFD}"/>
              </a:ext>
            </a:extLst>
          </p:cNvPr>
          <p:cNvSpPr>
            <a:spLocks noGrp="1"/>
          </p:cNvSpPr>
          <p:nvPr>
            <p:ph type="title"/>
          </p:nvPr>
        </p:nvSpPr>
        <p:spPr>
          <a:xfrm>
            <a:off x="836680" y="230350"/>
            <a:ext cx="6002110" cy="882834"/>
          </a:xfrm>
        </p:spPr>
        <p:txBody>
          <a:bodyPr>
            <a:normAutofit/>
          </a:bodyPr>
          <a:lstStyle/>
          <a:p>
            <a:r>
              <a:rPr lang="en-US" sz="3200" dirty="0">
                <a:latin typeface="Libre Baskerville" panose="02000000000000000000" pitchFamily="2" charset="0"/>
              </a:rPr>
              <a:t>Services Provided</a:t>
            </a:r>
          </a:p>
        </p:txBody>
      </p:sp>
      <p:sp>
        <p:nvSpPr>
          <p:cNvPr id="15" name="Content Placeholder 2">
            <a:extLst>
              <a:ext uri="{FF2B5EF4-FFF2-40B4-BE49-F238E27FC236}">
                <a16:creationId xmlns:a16="http://schemas.microsoft.com/office/drawing/2014/main" id="{7E062289-DFF8-07E2-1C87-8CC62B3463BD}"/>
              </a:ext>
            </a:extLst>
          </p:cNvPr>
          <p:cNvSpPr>
            <a:spLocks noGrp="1"/>
          </p:cNvSpPr>
          <p:nvPr>
            <p:ph idx="1"/>
          </p:nvPr>
        </p:nvSpPr>
        <p:spPr>
          <a:xfrm>
            <a:off x="278296" y="1033670"/>
            <a:ext cx="6828182" cy="5100431"/>
          </a:xfrm>
        </p:spPr>
        <p:txBody>
          <a:bodyPr>
            <a:noAutofit/>
          </a:bodyPr>
          <a:lstStyle/>
          <a:p>
            <a:pPr eaLnBrk="1" hangingPunct="1"/>
            <a:r>
              <a:rPr lang="en-US" altLang="en-US" sz="1800" dirty="0">
                <a:latin typeface="Libre Baskerville" panose="02000000000000000000" pitchFamily="2" charset="0"/>
              </a:rPr>
              <a:t>Emergency Shelter Services at Two Locations</a:t>
            </a:r>
          </a:p>
          <a:p>
            <a:pPr eaLnBrk="1" hangingPunct="1"/>
            <a:r>
              <a:rPr lang="en-US" altLang="en-US" sz="1800" dirty="0">
                <a:latin typeface="Libre Baskerville" panose="02000000000000000000" pitchFamily="2" charset="0"/>
              </a:rPr>
              <a:t>Counseling (individual &amp; group)</a:t>
            </a:r>
          </a:p>
          <a:p>
            <a:pPr eaLnBrk="1" hangingPunct="1"/>
            <a:r>
              <a:rPr lang="en-US" altLang="en-US" sz="1800" dirty="0">
                <a:latin typeface="Libre Baskerville" panose="02000000000000000000" pitchFamily="2" charset="0"/>
              </a:rPr>
              <a:t>Family Justice Center</a:t>
            </a:r>
          </a:p>
          <a:p>
            <a:pPr eaLnBrk="1" hangingPunct="1"/>
            <a:r>
              <a:rPr lang="en-US" altLang="en-US" sz="1800" dirty="0">
                <a:latin typeface="Libre Baskerville" panose="02000000000000000000" pitchFamily="2" charset="0"/>
              </a:rPr>
              <a:t>Case Management</a:t>
            </a:r>
          </a:p>
          <a:p>
            <a:pPr eaLnBrk="1" hangingPunct="1"/>
            <a:r>
              <a:rPr lang="en-US" altLang="en-US" sz="1800" dirty="0">
                <a:latin typeface="Libre Baskerville" panose="02000000000000000000" pitchFamily="2" charset="0"/>
              </a:rPr>
              <a:t>Court Advocacy Services</a:t>
            </a:r>
          </a:p>
          <a:p>
            <a:pPr eaLnBrk="1" hangingPunct="1"/>
            <a:r>
              <a:rPr lang="en-US" altLang="en-US" sz="1800" dirty="0">
                <a:latin typeface="Libre Baskerville" panose="02000000000000000000" pitchFamily="2" charset="0"/>
              </a:rPr>
              <a:t>Civil legal services</a:t>
            </a:r>
          </a:p>
          <a:p>
            <a:pPr eaLnBrk="1" hangingPunct="1"/>
            <a:r>
              <a:rPr lang="en-US" altLang="en-US" sz="1800" dirty="0">
                <a:latin typeface="Libre Baskerville" panose="02000000000000000000" pitchFamily="2" charset="0"/>
              </a:rPr>
              <a:t>Children's Program, including a Therapeutic Pre-School</a:t>
            </a:r>
          </a:p>
          <a:p>
            <a:pPr eaLnBrk="1" hangingPunct="1"/>
            <a:r>
              <a:rPr lang="en-US" altLang="en-US" sz="1800" dirty="0">
                <a:latin typeface="Libre Baskerville" panose="02000000000000000000" pitchFamily="2" charset="0"/>
              </a:rPr>
              <a:t>Housing Programs</a:t>
            </a:r>
          </a:p>
          <a:p>
            <a:pPr eaLnBrk="1" hangingPunct="1"/>
            <a:r>
              <a:rPr lang="en-US" altLang="en-US" sz="1800" dirty="0">
                <a:latin typeface="Libre Baskerville" panose="02000000000000000000" pitchFamily="2" charset="0"/>
              </a:rPr>
              <a:t>Support for survivors of sex trafficking</a:t>
            </a:r>
          </a:p>
          <a:p>
            <a:pPr eaLnBrk="1" hangingPunct="1"/>
            <a:r>
              <a:rPr lang="en-US" altLang="en-US" sz="1800" dirty="0">
                <a:latin typeface="Libre Baskerville" panose="02000000000000000000" pitchFamily="2" charset="0"/>
              </a:rPr>
              <a:t>Outreach and Awareness</a:t>
            </a:r>
          </a:p>
          <a:p>
            <a:pPr eaLnBrk="1" hangingPunct="1"/>
            <a:r>
              <a:rPr lang="en-US" altLang="en-US" sz="1800" dirty="0">
                <a:latin typeface="Libre Baskerville" panose="02000000000000000000" pitchFamily="2" charset="0"/>
              </a:rPr>
              <a:t>Batterer’s Program (Domestic Violence Intervention Program)</a:t>
            </a:r>
          </a:p>
          <a:p>
            <a:pPr eaLnBrk="1" hangingPunct="1"/>
            <a:r>
              <a:rPr lang="en-US" altLang="en-US" sz="1800" dirty="0">
                <a:latin typeface="Libre Baskerville" panose="02000000000000000000" pitchFamily="2" charset="0"/>
              </a:rPr>
              <a:t>Services to family members and loved ones of homicide victims</a:t>
            </a:r>
          </a:p>
          <a:p>
            <a:pPr eaLnBrk="1" hangingPunct="1"/>
            <a:r>
              <a:rPr lang="en-US" altLang="en-US" sz="1800" dirty="0">
                <a:latin typeface="Libre Baskerville" panose="02000000000000000000" pitchFamily="2" charset="0"/>
              </a:rPr>
              <a:t>Volunteer Program</a:t>
            </a:r>
          </a:p>
        </p:txBody>
      </p:sp>
      <p:pic>
        <p:nvPicPr>
          <p:cNvPr id="20" name="Picture 19" descr="Empty stone rootop against cloudy sky">
            <a:extLst>
              <a:ext uri="{FF2B5EF4-FFF2-40B4-BE49-F238E27FC236}">
                <a16:creationId xmlns:a16="http://schemas.microsoft.com/office/drawing/2014/main" id="{B908256C-65DE-FEB3-E075-B68FDFD82EB5}"/>
              </a:ext>
            </a:extLst>
          </p:cNvPr>
          <p:cNvPicPr>
            <a:picLocks noChangeAspect="1"/>
          </p:cNvPicPr>
          <p:nvPr/>
        </p:nvPicPr>
        <p:blipFill rotWithShape="1">
          <a:blip r:embed="rId2">
            <a:extLst>
              <a:ext uri="{28A0092B-C50C-407E-A947-70E740481C1C}">
                <a14:useLocalDpi xmlns:a14="http://schemas.microsoft.com/office/drawing/2010/main" val="0"/>
              </a:ext>
            </a:extLst>
          </a:blip>
          <a:srcRect l="31202" r="22753" b="1"/>
          <a:stretch/>
        </p:blipFill>
        <p:spPr>
          <a:xfrm>
            <a:off x="7199440" y="10"/>
            <a:ext cx="4992560" cy="6857990"/>
          </a:xfrm>
          <a:prstGeom prst="rect">
            <a:avLst/>
          </a:prstGeom>
          <a:effectLst/>
        </p:spPr>
      </p:pic>
    </p:spTree>
    <p:extLst>
      <p:ext uri="{BB962C8B-B14F-4D97-AF65-F5344CB8AC3E}">
        <p14:creationId xmlns:p14="http://schemas.microsoft.com/office/powerpoint/2010/main" val="2297642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92A56-B02D-422D-6D38-8E397B970749}"/>
              </a:ext>
            </a:extLst>
          </p:cNvPr>
          <p:cNvSpPr>
            <a:spLocks noGrp="1"/>
          </p:cNvSpPr>
          <p:nvPr>
            <p:ph type="title"/>
          </p:nvPr>
        </p:nvSpPr>
        <p:spPr/>
        <p:txBody>
          <a:bodyPr/>
          <a:lstStyle/>
          <a:p>
            <a:r>
              <a:rPr lang="en-US" dirty="0"/>
              <a:t>Housing Protections</a:t>
            </a:r>
          </a:p>
        </p:txBody>
      </p:sp>
      <p:sp>
        <p:nvSpPr>
          <p:cNvPr id="3" name="Content Placeholder 2">
            <a:extLst>
              <a:ext uri="{FF2B5EF4-FFF2-40B4-BE49-F238E27FC236}">
                <a16:creationId xmlns:a16="http://schemas.microsoft.com/office/drawing/2014/main" id="{3C87105D-D3C7-66F4-BAD3-97FFFB805C82}"/>
              </a:ext>
            </a:extLst>
          </p:cNvPr>
          <p:cNvSpPr>
            <a:spLocks noGrp="1"/>
          </p:cNvSpPr>
          <p:nvPr>
            <p:ph idx="1"/>
          </p:nvPr>
        </p:nvSpPr>
        <p:spPr/>
        <p:txBody>
          <a:bodyPr vert="horz" lIns="91440" tIns="45720" rIns="91440" bIns="45720" rtlCol="0" anchor="t">
            <a:normAutofit fontScale="92500" lnSpcReduction="10000"/>
          </a:bodyPr>
          <a:lstStyle/>
          <a:p>
            <a:r>
              <a:rPr lang="en-US" dirty="0"/>
              <a:t>Adverse decisions regarding housing assistance because of VAWA violence/abuse committed against survivor or related to VAWA violence/abuse</a:t>
            </a:r>
          </a:p>
          <a:p>
            <a:pPr lvl="1"/>
            <a:r>
              <a:rPr lang="en-US" dirty="0"/>
              <a:t>Denial of admission or assistance</a:t>
            </a:r>
          </a:p>
          <a:p>
            <a:pPr lvl="1"/>
            <a:r>
              <a:rPr lang="en-US" dirty="0"/>
              <a:t> Eviction and termination of assistance</a:t>
            </a:r>
          </a:p>
          <a:p>
            <a:r>
              <a:rPr lang="en-US" dirty="0"/>
              <a:t>Emergency transfers</a:t>
            </a:r>
          </a:p>
          <a:p>
            <a:r>
              <a:rPr lang="en-US" dirty="0"/>
              <a:t>Lease bifurcation</a:t>
            </a:r>
          </a:p>
          <a:p>
            <a:r>
              <a:rPr lang="en-US" dirty="0"/>
              <a:t>Right to report</a:t>
            </a:r>
          </a:p>
          <a:p>
            <a:r>
              <a:rPr lang="en-US" dirty="0"/>
              <a:t> Self-certification (may use Form HUD-5382) </a:t>
            </a:r>
          </a:p>
          <a:p>
            <a:pPr lvl="1"/>
            <a:r>
              <a:rPr lang="en-US" dirty="0"/>
              <a:t>Cannot require specific documentation</a:t>
            </a:r>
          </a:p>
        </p:txBody>
      </p:sp>
      <p:pic>
        <p:nvPicPr>
          <p:cNvPr id="4" name="Picture 3" descr="Diagram&#10;&#10;Description automatically generated">
            <a:extLst>
              <a:ext uri="{FF2B5EF4-FFF2-40B4-BE49-F238E27FC236}">
                <a16:creationId xmlns:a16="http://schemas.microsoft.com/office/drawing/2014/main" id="{268B4C4B-3CC1-79F0-68A0-7315C14B3B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1630" y="5575770"/>
            <a:ext cx="1554651" cy="1081852"/>
          </a:xfrm>
          <a:prstGeom prst="rect">
            <a:avLst/>
          </a:prstGeom>
        </p:spPr>
      </p:pic>
    </p:spTree>
    <p:extLst>
      <p:ext uri="{BB962C8B-B14F-4D97-AF65-F5344CB8AC3E}">
        <p14:creationId xmlns:p14="http://schemas.microsoft.com/office/powerpoint/2010/main" val="28215549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F4124-0E2F-6719-F438-B03CB5DF8CC8}"/>
              </a:ext>
            </a:extLst>
          </p:cNvPr>
          <p:cNvSpPr>
            <a:spLocks noGrp="1"/>
          </p:cNvSpPr>
          <p:nvPr>
            <p:ph type="title"/>
          </p:nvPr>
        </p:nvSpPr>
        <p:spPr/>
        <p:txBody>
          <a:bodyPr/>
          <a:lstStyle/>
          <a:p>
            <a:r>
              <a:rPr lang="en-US" dirty="0"/>
              <a:t>Housing Protections (continued)</a:t>
            </a:r>
          </a:p>
        </p:txBody>
      </p:sp>
      <p:sp>
        <p:nvSpPr>
          <p:cNvPr id="3" name="Content Placeholder 2">
            <a:extLst>
              <a:ext uri="{FF2B5EF4-FFF2-40B4-BE49-F238E27FC236}">
                <a16:creationId xmlns:a16="http://schemas.microsoft.com/office/drawing/2014/main" id="{1726ED47-0AFA-878A-155F-9735E7B83BD9}"/>
              </a:ext>
            </a:extLst>
          </p:cNvPr>
          <p:cNvSpPr>
            <a:spLocks noGrp="1"/>
          </p:cNvSpPr>
          <p:nvPr>
            <p:ph idx="1"/>
          </p:nvPr>
        </p:nvSpPr>
        <p:spPr/>
        <p:txBody>
          <a:bodyPr vert="horz" lIns="91440" tIns="45720" rIns="91440" bIns="45720" rtlCol="0" anchor="t">
            <a:normAutofit/>
          </a:bodyPr>
          <a:lstStyle/>
          <a:p>
            <a:r>
              <a:rPr lang="en-US" sz="2400" dirty="0"/>
              <a:t>Housing providers cannot deny admissions or assistance, evict, or terminate assistance to someone affected by VAWA violence/abuse because of:</a:t>
            </a:r>
          </a:p>
          <a:p>
            <a:pPr lvl="1"/>
            <a:r>
              <a:rPr lang="en-US" sz="1800" dirty="0"/>
              <a:t>VAWA violence/abuse committed against them</a:t>
            </a:r>
          </a:p>
          <a:p>
            <a:pPr lvl="1"/>
            <a:r>
              <a:rPr lang="en-US" sz="1800" dirty="0"/>
              <a:t>Reasons related to VAWA violence/abuse (e.g., eviction history, bad credit history, criminal history)</a:t>
            </a:r>
          </a:p>
          <a:p>
            <a:r>
              <a:rPr lang="en-US" sz="2400" dirty="0"/>
              <a:t>Survivors must have the option to stay even if there has been criminal activity directly related to VAWA violence/abuse</a:t>
            </a:r>
          </a:p>
          <a:p>
            <a:r>
              <a:rPr lang="en-US" sz="2400" dirty="0"/>
              <a:t>Protections apply to residents, tenants and household members </a:t>
            </a:r>
          </a:p>
          <a:p>
            <a:r>
              <a:rPr lang="en-US" sz="2400" dirty="0"/>
              <a:t>HUD refers to these protections as VAWA’s “core” housing protections</a:t>
            </a:r>
          </a:p>
        </p:txBody>
      </p:sp>
      <p:pic>
        <p:nvPicPr>
          <p:cNvPr id="4" name="Picture 3" descr="Diagram&#10;&#10;Description automatically generated">
            <a:extLst>
              <a:ext uri="{FF2B5EF4-FFF2-40B4-BE49-F238E27FC236}">
                <a16:creationId xmlns:a16="http://schemas.microsoft.com/office/drawing/2014/main" id="{8661C4A9-D615-66EB-B502-B00A8F8AEF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1630" y="5575770"/>
            <a:ext cx="1554651" cy="1081852"/>
          </a:xfrm>
          <a:prstGeom prst="rect">
            <a:avLst/>
          </a:prstGeom>
        </p:spPr>
      </p:pic>
    </p:spTree>
    <p:extLst>
      <p:ext uri="{BB962C8B-B14F-4D97-AF65-F5344CB8AC3E}">
        <p14:creationId xmlns:p14="http://schemas.microsoft.com/office/powerpoint/2010/main" val="38931873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28D17-D7D1-9624-0B3D-3B3EA71E9B55}"/>
              </a:ext>
            </a:extLst>
          </p:cNvPr>
          <p:cNvSpPr>
            <a:spLocks noGrp="1"/>
          </p:cNvSpPr>
          <p:nvPr>
            <p:ph type="title"/>
          </p:nvPr>
        </p:nvSpPr>
        <p:spPr>
          <a:xfrm>
            <a:off x="633765" y="535928"/>
            <a:ext cx="10515600" cy="1009934"/>
          </a:xfrm>
        </p:spPr>
        <p:txBody>
          <a:bodyPr/>
          <a:lstStyle/>
          <a:p>
            <a:r>
              <a:rPr lang="en-US"/>
              <a:t>Role of the Housing Counselor</a:t>
            </a:r>
            <a:endParaRPr lang="en-US" dirty="0"/>
          </a:p>
        </p:txBody>
      </p:sp>
      <p:sp>
        <p:nvSpPr>
          <p:cNvPr id="3" name="Content Placeholder 2">
            <a:extLst>
              <a:ext uri="{FF2B5EF4-FFF2-40B4-BE49-F238E27FC236}">
                <a16:creationId xmlns:a16="http://schemas.microsoft.com/office/drawing/2014/main" id="{E6705175-DA98-F8FA-B28F-B0D1E4A03592}"/>
              </a:ext>
            </a:extLst>
          </p:cNvPr>
          <p:cNvSpPr>
            <a:spLocks noGrp="1"/>
          </p:cNvSpPr>
          <p:nvPr>
            <p:ph idx="1"/>
          </p:nvPr>
        </p:nvSpPr>
        <p:spPr>
          <a:xfrm>
            <a:off x="866422" y="1421106"/>
            <a:ext cx="10515600" cy="4351338"/>
          </a:xfrm>
        </p:spPr>
        <p:txBody>
          <a:bodyPr vert="horz" lIns="91440" tIns="45720" rIns="91440" bIns="45720" rtlCol="0" anchor="t">
            <a:normAutofit/>
          </a:bodyPr>
          <a:lstStyle/>
          <a:p>
            <a:r>
              <a:rPr lang="en-US"/>
              <a:t>Understand clients’ goals and experiences</a:t>
            </a:r>
          </a:p>
          <a:p>
            <a:r>
              <a:rPr lang="en-US"/>
              <a:t> Recognize when VAWA housing protections might be available to a client </a:t>
            </a:r>
          </a:p>
          <a:p>
            <a:r>
              <a:rPr lang="en-US"/>
              <a:t> Educate clients on VAWA housing protections</a:t>
            </a:r>
          </a:p>
          <a:p>
            <a:r>
              <a:rPr lang="en-US"/>
              <a:t>Assist survivors in making requests related to VAWA housing protections</a:t>
            </a:r>
          </a:p>
          <a:p>
            <a:r>
              <a:rPr lang="en-US"/>
              <a:t>Support survivors in filing fair housing complaints with FHEO</a:t>
            </a:r>
          </a:p>
          <a:p>
            <a:r>
              <a:rPr lang="en-US"/>
              <a:t> As appropriate, advocate for survivors with housing providers</a:t>
            </a:r>
          </a:p>
          <a:p>
            <a:r>
              <a:rPr lang="en-US"/>
              <a:t> Identify appropriate referrals for supportive or legal services</a:t>
            </a:r>
            <a:endParaRPr lang="en-US" dirty="0"/>
          </a:p>
        </p:txBody>
      </p:sp>
      <p:sp>
        <p:nvSpPr>
          <p:cNvPr id="4" name="TextBox 3">
            <a:extLst>
              <a:ext uri="{FF2B5EF4-FFF2-40B4-BE49-F238E27FC236}">
                <a16:creationId xmlns:a16="http://schemas.microsoft.com/office/drawing/2014/main" id="{F48B5BA3-D6B9-4428-998A-B338786CB20C}"/>
              </a:ext>
            </a:extLst>
          </p:cNvPr>
          <p:cNvSpPr txBox="1"/>
          <p:nvPr/>
        </p:nvSpPr>
        <p:spPr>
          <a:xfrm>
            <a:off x="1345259" y="621829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Source: HUD Exchange </a:t>
            </a:r>
            <a:endParaRPr lang="en-US" dirty="0"/>
          </a:p>
        </p:txBody>
      </p:sp>
      <p:pic>
        <p:nvPicPr>
          <p:cNvPr id="5" name="Picture 4" descr="Diagram&#10;&#10;Description automatically generated">
            <a:extLst>
              <a:ext uri="{FF2B5EF4-FFF2-40B4-BE49-F238E27FC236}">
                <a16:creationId xmlns:a16="http://schemas.microsoft.com/office/drawing/2014/main" id="{EE137815-113B-9578-C2E1-A60F2C3BB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1630" y="5575770"/>
            <a:ext cx="1554651" cy="1081852"/>
          </a:xfrm>
          <a:prstGeom prst="rect">
            <a:avLst/>
          </a:prstGeom>
        </p:spPr>
      </p:pic>
    </p:spTree>
    <p:extLst>
      <p:ext uri="{BB962C8B-B14F-4D97-AF65-F5344CB8AC3E}">
        <p14:creationId xmlns:p14="http://schemas.microsoft.com/office/powerpoint/2010/main" val="40706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9B2D-47E4-0724-C0F3-322307A4EA63}"/>
              </a:ext>
            </a:extLst>
          </p:cNvPr>
          <p:cNvSpPr>
            <a:spLocks noGrp="1"/>
          </p:cNvSpPr>
          <p:nvPr>
            <p:ph type="title"/>
          </p:nvPr>
        </p:nvSpPr>
        <p:spPr/>
        <p:txBody>
          <a:bodyPr>
            <a:normAutofit fontScale="90000"/>
          </a:bodyPr>
          <a:lstStyle/>
          <a:p>
            <a:pPr algn="ctr"/>
            <a:r>
              <a:rPr lang="en-US" dirty="0"/>
              <a:t>Assisting those experiencing domestic violence</a:t>
            </a:r>
          </a:p>
        </p:txBody>
      </p:sp>
      <p:sp>
        <p:nvSpPr>
          <p:cNvPr id="3" name="Content Placeholder 2">
            <a:extLst>
              <a:ext uri="{FF2B5EF4-FFF2-40B4-BE49-F238E27FC236}">
                <a16:creationId xmlns:a16="http://schemas.microsoft.com/office/drawing/2014/main" id="{502100D4-7BDA-6C11-25D6-8E3F8A152950}"/>
              </a:ext>
            </a:extLst>
          </p:cNvPr>
          <p:cNvSpPr>
            <a:spLocks noGrp="1"/>
          </p:cNvSpPr>
          <p:nvPr>
            <p:ph idx="1"/>
          </p:nvPr>
        </p:nvSpPr>
        <p:spPr/>
        <p:txBody>
          <a:bodyPr vert="horz" lIns="91440" tIns="45720" rIns="91440" bIns="45720" rtlCol="0" anchor="t">
            <a:normAutofit/>
          </a:bodyPr>
          <a:lstStyle/>
          <a:p>
            <a:r>
              <a:rPr lang="en-US" dirty="0"/>
              <a:t>Written policies and procedures in place</a:t>
            </a:r>
          </a:p>
          <a:p>
            <a:r>
              <a:rPr lang="en-US" dirty="0"/>
              <a:t>Train staff how to respond to survivors – Trauma informed approach, confidentiality</a:t>
            </a:r>
          </a:p>
          <a:p>
            <a:r>
              <a:rPr lang="en-US" dirty="0"/>
              <a:t>Determine the survivor's needs – housing or shelter, medical attention, food, counseling, victim services, legal, etc.</a:t>
            </a:r>
          </a:p>
          <a:p>
            <a:r>
              <a:rPr lang="en-US" dirty="0"/>
              <a:t>Make appropriate referrals – have a referral binder</a:t>
            </a:r>
          </a:p>
          <a:p>
            <a:r>
              <a:rPr lang="en-US" dirty="0"/>
              <a:t>Survivor-driven action plan</a:t>
            </a:r>
          </a:p>
          <a:p>
            <a:r>
              <a:rPr lang="en-US" dirty="0"/>
              <a:t>Safety plan</a:t>
            </a:r>
          </a:p>
          <a:p>
            <a:pPr marL="0" indent="0">
              <a:buNone/>
            </a:pPr>
            <a:endParaRPr lang="en-US" dirty="0"/>
          </a:p>
          <a:p>
            <a:endParaRPr lang="en-US" dirty="0"/>
          </a:p>
        </p:txBody>
      </p:sp>
      <p:pic>
        <p:nvPicPr>
          <p:cNvPr id="4" name="Picture 3" descr="Diagram&#10;&#10;Description automatically generated">
            <a:extLst>
              <a:ext uri="{FF2B5EF4-FFF2-40B4-BE49-F238E27FC236}">
                <a16:creationId xmlns:a16="http://schemas.microsoft.com/office/drawing/2014/main" id="{8145D5DB-52E0-6F41-8D0E-3244D363DF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1630" y="5575770"/>
            <a:ext cx="1554651" cy="1081852"/>
          </a:xfrm>
          <a:prstGeom prst="rect">
            <a:avLst/>
          </a:prstGeom>
        </p:spPr>
      </p:pic>
    </p:spTree>
    <p:extLst>
      <p:ext uri="{BB962C8B-B14F-4D97-AF65-F5344CB8AC3E}">
        <p14:creationId xmlns:p14="http://schemas.microsoft.com/office/powerpoint/2010/main" val="28601415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62943-8C72-F3B4-305E-4342F2A3165F}"/>
              </a:ext>
            </a:extLst>
          </p:cNvPr>
          <p:cNvSpPr>
            <a:spLocks noGrp="1"/>
          </p:cNvSpPr>
          <p:nvPr>
            <p:ph type="title"/>
          </p:nvPr>
        </p:nvSpPr>
        <p:spPr/>
        <p:txBody>
          <a:bodyPr/>
          <a:lstStyle/>
          <a:p>
            <a:r>
              <a:rPr lang="en-US" dirty="0"/>
              <a:t>Safety Planning </a:t>
            </a:r>
          </a:p>
        </p:txBody>
      </p:sp>
      <p:sp>
        <p:nvSpPr>
          <p:cNvPr id="3" name="Content Placeholder 2">
            <a:extLst>
              <a:ext uri="{FF2B5EF4-FFF2-40B4-BE49-F238E27FC236}">
                <a16:creationId xmlns:a16="http://schemas.microsoft.com/office/drawing/2014/main" id="{30FFF0BD-2912-7F76-E3A7-A421548B6EC4}"/>
              </a:ext>
            </a:extLst>
          </p:cNvPr>
          <p:cNvSpPr>
            <a:spLocks noGrp="1"/>
          </p:cNvSpPr>
          <p:nvPr>
            <p:ph idx="1"/>
          </p:nvPr>
        </p:nvSpPr>
        <p:spPr/>
        <p:txBody>
          <a:bodyPr vert="horz" lIns="91440" tIns="45720" rIns="91440" bIns="45720" rtlCol="0" anchor="t">
            <a:normAutofit lnSpcReduction="10000"/>
          </a:bodyPr>
          <a:lstStyle/>
          <a:p>
            <a:pPr marL="0" indent="0" algn="ctr">
              <a:buNone/>
            </a:pPr>
            <a:r>
              <a:rPr lang="en-US" dirty="0"/>
              <a:t>A safety plan is a set of actions that can help lower a survivor's risk of being hurt by their partner.  It includes information specific to the survivor and his/her life that will increase their safety at school, home, and other places they go regularly.</a:t>
            </a:r>
          </a:p>
          <a:p>
            <a:pPr marL="457200" indent="-457200" algn="ctr">
              <a:buFont typeface="Wingdings" panose="020B0604020202020204" pitchFamily="34" charset="0"/>
              <a:buChar char="Ø"/>
            </a:pPr>
            <a:r>
              <a:rPr lang="en-US" dirty="0"/>
              <a:t>National Domestic Violence Hotline (</a:t>
            </a:r>
            <a:r>
              <a:rPr lang="en-US" dirty="0">
                <a:hlinkClick r:id="rId2"/>
              </a:rPr>
              <a:t>www.thehotline.org</a:t>
            </a:r>
            <a:r>
              <a:rPr lang="en-US" dirty="0"/>
              <a:t>) - Online Interactive Safety Planning Tool</a:t>
            </a:r>
          </a:p>
          <a:p>
            <a:pPr marL="457200" indent="-457200">
              <a:buFont typeface="Wingdings" panose="020B0604020202020204" pitchFamily="34" charset="0"/>
              <a:buChar char="Ø"/>
            </a:pPr>
            <a:r>
              <a:rPr lang="en-US" b="1" dirty="0"/>
              <a:t>Technology Safety Plan:</a:t>
            </a:r>
          </a:p>
          <a:p>
            <a:pPr marL="457200" indent="-457200">
              <a:buFont typeface="Wingdings" panose="020B0604020202020204" pitchFamily="34" charset="0"/>
              <a:buChar char="Ø"/>
            </a:pPr>
            <a:r>
              <a:rPr lang="en-US" dirty="0"/>
              <a:t>Tech Safety App – educational resource app</a:t>
            </a:r>
          </a:p>
          <a:p>
            <a:pPr marL="457200" indent="-457200">
              <a:buFont typeface="Wingdings" panose="020B0604020202020204" pitchFamily="34" charset="0"/>
              <a:buChar char="Ø"/>
            </a:pPr>
            <a:r>
              <a:rPr lang="en-US" dirty="0"/>
              <a:t>DocuSafe – free app that allows survivors to collect, store, and share evidence of abuse</a:t>
            </a:r>
          </a:p>
        </p:txBody>
      </p:sp>
      <p:pic>
        <p:nvPicPr>
          <p:cNvPr id="4" name="Picture 3" descr="Diagram&#10;&#10;Description automatically generated">
            <a:extLst>
              <a:ext uri="{FF2B5EF4-FFF2-40B4-BE49-F238E27FC236}">
                <a16:creationId xmlns:a16="http://schemas.microsoft.com/office/drawing/2014/main" id="{311EF0FE-D453-C94D-DFEE-66FE00F009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1630" y="5575770"/>
            <a:ext cx="1554651" cy="1081852"/>
          </a:xfrm>
          <a:prstGeom prst="rect">
            <a:avLst/>
          </a:prstGeom>
        </p:spPr>
      </p:pic>
    </p:spTree>
    <p:extLst>
      <p:ext uri="{BB962C8B-B14F-4D97-AF65-F5344CB8AC3E}">
        <p14:creationId xmlns:p14="http://schemas.microsoft.com/office/powerpoint/2010/main" val="29603989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11388-9202-3C68-9D77-835892D0F6BC}"/>
              </a:ext>
            </a:extLst>
          </p:cNvPr>
          <p:cNvSpPr>
            <a:spLocks noGrp="1"/>
          </p:cNvSpPr>
          <p:nvPr>
            <p:ph type="title"/>
          </p:nvPr>
        </p:nvSpPr>
        <p:spPr/>
        <p:txBody>
          <a:bodyPr/>
          <a:lstStyle/>
          <a:p>
            <a:pPr algn="ctr"/>
            <a:r>
              <a:rPr lang="en-US" dirty="0"/>
              <a:t>Housing Challenges</a:t>
            </a:r>
          </a:p>
        </p:txBody>
      </p:sp>
      <p:sp>
        <p:nvSpPr>
          <p:cNvPr id="3" name="Content Placeholder 2">
            <a:extLst>
              <a:ext uri="{FF2B5EF4-FFF2-40B4-BE49-F238E27FC236}">
                <a16:creationId xmlns:a16="http://schemas.microsoft.com/office/drawing/2014/main" id="{63D0A24B-F49E-A1CC-F7E0-8869373D9C33}"/>
              </a:ext>
            </a:extLst>
          </p:cNvPr>
          <p:cNvSpPr>
            <a:spLocks noGrp="1"/>
          </p:cNvSpPr>
          <p:nvPr>
            <p:ph idx="1"/>
          </p:nvPr>
        </p:nvSpPr>
        <p:spPr/>
        <p:txBody>
          <a:bodyPr vert="horz" lIns="91440" tIns="45720" rIns="91440" bIns="45720" rtlCol="0" anchor="t">
            <a:normAutofit/>
          </a:bodyPr>
          <a:lstStyle/>
          <a:p>
            <a:r>
              <a:rPr lang="en-US" dirty="0"/>
              <a:t>Affordable housing shortage</a:t>
            </a:r>
          </a:p>
          <a:p>
            <a:r>
              <a:rPr lang="en-US" dirty="0"/>
              <a:t>Credit – past evictions, outstanding utility bills, etc.</a:t>
            </a:r>
          </a:p>
          <a:p>
            <a:r>
              <a:rPr lang="en-US" dirty="0"/>
              <a:t>Criminal history</a:t>
            </a:r>
          </a:p>
          <a:p>
            <a:r>
              <a:rPr lang="en-US" dirty="0"/>
              <a:t>Low or no income</a:t>
            </a:r>
          </a:p>
          <a:p>
            <a:endParaRPr lang="en-US" dirty="0"/>
          </a:p>
          <a:p>
            <a:pPr marL="0" indent="0">
              <a:buNone/>
            </a:pPr>
            <a:endParaRPr lang="en-US" b="1" dirty="0"/>
          </a:p>
        </p:txBody>
      </p:sp>
      <p:pic>
        <p:nvPicPr>
          <p:cNvPr id="4" name="Picture 3" descr="Diagram&#10;&#10;Description automatically generated">
            <a:extLst>
              <a:ext uri="{FF2B5EF4-FFF2-40B4-BE49-F238E27FC236}">
                <a16:creationId xmlns:a16="http://schemas.microsoft.com/office/drawing/2014/main" id="{F406B494-5676-9A6E-1659-0BCAEA0572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1630" y="5575770"/>
            <a:ext cx="1554651" cy="1081852"/>
          </a:xfrm>
          <a:prstGeom prst="rect">
            <a:avLst/>
          </a:prstGeom>
        </p:spPr>
      </p:pic>
    </p:spTree>
    <p:extLst>
      <p:ext uri="{BB962C8B-B14F-4D97-AF65-F5344CB8AC3E}">
        <p14:creationId xmlns:p14="http://schemas.microsoft.com/office/powerpoint/2010/main" val="26714683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6C137-9A3C-87CA-E7A8-7E6AFE31D5DB}"/>
              </a:ext>
            </a:extLst>
          </p:cNvPr>
          <p:cNvSpPr>
            <a:spLocks noGrp="1"/>
          </p:cNvSpPr>
          <p:nvPr>
            <p:ph type="title"/>
          </p:nvPr>
        </p:nvSpPr>
        <p:spPr/>
        <p:txBody>
          <a:bodyPr>
            <a:normAutofit fontScale="90000"/>
          </a:bodyPr>
          <a:lstStyle/>
          <a:p>
            <a:pPr algn="ctr"/>
            <a:r>
              <a:rPr lang="en-US" dirty="0"/>
              <a:t>Transitional to Permanent Housing</a:t>
            </a:r>
          </a:p>
        </p:txBody>
      </p:sp>
      <p:sp>
        <p:nvSpPr>
          <p:cNvPr id="3" name="Content Placeholder 2">
            <a:extLst>
              <a:ext uri="{FF2B5EF4-FFF2-40B4-BE49-F238E27FC236}">
                <a16:creationId xmlns:a16="http://schemas.microsoft.com/office/drawing/2014/main" id="{4B36DC31-63A6-50E9-F775-CCA7622D733A}"/>
              </a:ext>
            </a:extLst>
          </p:cNvPr>
          <p:cNvSpPr>
            <a:spLocks noGrp="1"/>
          </p:cNvSpPr>
          <p:nvPr>
            <p:ph idx="1"/>
          </p:nvPr>
        </p:nvSpPr>
        <p:spPr/>
        <p:txBody>
          <a:bodyPr vert="horz" lIns="91440" tIns="45720" rIns="91440" bIns="45720" rtlCol="0" anchor="t">
            <a:normAutofit/>
          </a:bodyPr>
          <a:lstStyle/>
          <a:p>
            <a:endParaRPr lang="en-US" b="1" dirty="0"/>
          </a:p>
          <a:p>
            <a:r>
              <a:rPr lang="en-US" sz="3200" b="1" dirty="0"/>
              <a:t>Transitional housing programs</a:t>
            </a:r>
            <a:r>
              <a:rPr lang="en-US" sz="3200" dirty="0"/>
              <a:t>– provides supportive, yet temporary, accommodations meant to bridge the gap from homelessness to permanent housing.  Offers supportive services designed to help the survivor become more empowered and move toward independence.  </a:t>
            </a:r>
          </a:p>
          <a:p>
            <a:endParaRPr lang="en-US" sz="3200" b="1" dirty="0"/>
          </a:p>
          <a:p>
            <a:endParaRPr lang="en-US" sz="3200" b="1" dirty="0"/>
          </a:p>
        </p:txBody>
      </p:sp>
      <p:pic>
        <p:nvPicPr>
          <p:cNvPr id="4" name="Picture 3" descr="Diagram&#10;&#10;Description automatically generated">
            <a:extLst>
              <a:ext uri="{FF2B5EF4-FFF2-40B4-BE49-F238E27FC236}">
                <a16:creationId xmlns:a16="http://schemas.microsoft.com/office/drawing/2014/main" id="{9574C63C-CE2E-2539-4D1A-CC98DC6560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1630" y="5575770"/>
            <a:ext cx="1554651" cy="1081852"/>
          </a:xfrm>
          <a:prstGeom prst="rect">
            <a:avLst/>
          </a:prstGeom>
        </p:spPr>
      </p:pic>
    </p:spTree>
    <p:extLst>
      <p:ext uri="{BB962C8B-B14F-4D97-AF65-F5344CB8AC3E}">
        <p14:creationId xmlns:p14="http://schemas.microsoft.com/office/powerpoint/2010/main" val="5579082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03683-0E57-FF2C-EADE-AFAB07FADC50}"/>
              </a:ext>
            </a:extLst>
          </p:cNvPr>
          <p:cNvSpPr>
            <a:spLocks noGrp="1"/>
          </p:cNvSpPr>
          <p:nvPr>
            <p:ph type="title"/>
          </p:nvPr>
        </p:nvSpPr>
        <p:spPr/>
        <p:txBody>
          <a:bodyPr>
            <a:normAutofit fontScale="90000"/>
          </a:bodyPr>
          <a:lstStyle/>
          <a:p>
            <a:r>
              <a:rPr lang="en-US" dirty="0"/>
              <a:t>Empowerment through Voluntary Services </a:t>
            </a:r>
          </a:p>
        </p:txBody>
      </p:sp>
      <p:sp>
        <p:nvSpPr>
          <p:cNvPr id="3" name="Content Placeholder 2">
            <a:extLst>
              <a:ext uri="{FF2B5EF4-FFF2-40B4-BE49-F238E27FC236}">
                <a16:creationId xmlns:a16="http://schemas.microsoft.com/office/drawing/2014/main" id="{486D8BE6-CDF7-2B7B-8191-FD03B4E836DD}"/>
              </a:ext>
            </a:extLst>
          </p:cNvPr>
          <p:cNvSpPr>
            <a:spLocks noGrp="1"/>
          </p:cNvSpPr>
          <p:nvPr>
            <p:ph idx="1"/>
          </p:nvPr>
        </p:nvSpPr>
        <p:spPr/>
        <p:txBody>
          <a:bodyPr vert="horz" lIns="91440" tIns="45720" rIns="91440" bIns="45720" rtlCol="0" anchor="t">
            <a:normAutofit/>
          </a:bodyPr>
          <a:lstStyle/>
          <a:p>
            <a:r>
              <a:rPr lang="en-US" dirty="0"/>
              <a:t>Survivor-Driven</a:t>
            </a:r>
          </a:p>
          <a:p>
            <a:r>
              <a:rPr lang="en-US" dirty="0"/>
              <a:t>Education</a:t>
            </a:r>
          </a:p>
          <a:p>
            <a:r>
              <a:rPr lang="en-US" dirty="0"/>
              <a:t>Employment Counseling</a:t>
            </a:r>
          </a:p>
          <a:p>
            <a:r>
              <a:rPr lang="en-US" dirty="0"/>
              <a:t>Budgeting</a:t>
            </a:r>
          </a:p>
          <a:p>
            <a:r>
              <a:rPr lang="en-US" dirty="0"/>
              <a:t>Goal Setting/Action Plans</a:t>
            </a:r>
          </a:p>
          <a:p>
            <a:r>
              <a:rPr lang="en-US" dirty="0"/>
              <a:t>Connect with Resources:  legal, counseling, etc. </a:t>
            </a:r>
          </a:p>
          <a:p>
            <a:r>
              <a:rPr lang="en-US" dirty="0"/>
              <a:t>Advocacy</a:t>
            </a:r>
          </a:p>
        </p:txBody>
      </p:sp>
      <p:pic>
        <p:nvPicPr>
          <p:cNvPr id="4" name="Picture 3" descr="Diagram&#10;&#10;Description automatically generated">
            <a:extLst>
              <a:ext uri="{FF2B5EF4-FFF2-40B4-BE49-F238E27FC236}">
                <a16:creationId xmlns:a16="http://schemas.microsoft.com/office/drawing/2014/main" id="{DC4110B4-00FC-BAD9-642A-CB7A62FA5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1630" y="5575770"/>
            <a:ext cx="1554651" cy="1081852"/>
          </a:xfrm>
          <a:prstGeom prst="rect">
            <a:avLst/>
          </a:prstGeom>
        </p:spPr>
      </p:pic>
    </p:spTree>
    <p:extLst>
      <p:ext uri="{BB962C8B-B14F-4D97-AF65-F5344CB8AC3E}">
        <p14:creationId xmlns:p14="http://schemas.microsoft.com/office/powerpoint/2010/main" val="19261506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6CA22-4D03-4DFC-F603-A96A24660AB4}"/>
              </a:ext>
            </a:extLst>
          </p:cNvPr>
          <p:cNvSpPr>
            <a:spLocks noGrp="1"/>
          </p:cNvSpPr>
          <p:nvPr>
            <p:ph type="title"/>
          </p:nvPr>
        </p:nvSpPr>
        <p:spPr>
          <a:xfrm>
            <a:off x="771407" y="669970"/>
            <a:ext cx="10515600" cy="1009934"/>
          </a:xfrm>
        </p:spPr>
        <p:txBody>
          <a:bodyPr/>
          <a:lstStyle/>
          <a:p>
            <a:r>
              <a:rPr lang="en-US" dirty="0"/>
              <a:t>Connect with HRC</a:t>
            </a:r>
          </a:p>
        </p:txBody>
      </p:sp>
      <p:pic>
        <p:nvPicPr>
          <p:cNvPr id="3" name="Picture 2" descr="Diagram&#10;&#10;Description automatically generated">
            <a:extLst>
              <a:ext uri="{FF2B5EF4-FFF2-40B4-BE49-F238E27FC236}">
                <a16:creationId xmlns:a16="http://schemas.microsoft.com/office/drawing/2014/main" id="{049EC72A-F7AD-0E28-36C8-CC1E6D95F9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1630" y="5575770"/>
            <a:ext cx="1554651" cy="1081852"/>
          </a:xfrm>
          <a:prstGeom prst="rect">
            <a:avLst/>
          </a:prstGeom>
        </p:spPr>
      </p:pic>
      <p:pic>
        <p:nvPicPr>
          <p:cNvPr id="6" name="Picture 5" descr="A screenshot of a social media page&#10;&#10;Description automatically generated">
            <a:extLst>
              <a:ext uri="{FF2B5EF4-FFF2-40B4-BE49-F238E27FC236}">
                <a16:creationId xmlns:a16="http://schemas.microsoft.com/office/drawing/2014/main" id="{AB221936-0867-A819-BD2B-531639B98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3716" y="1576525"/>
            <a:ext cx="5148309" cy="5148309"/>
          </a:xfrm>
          <a:prstGeom prst="rect">
            <a:avLst/>
          </a:prstGeom>
        </p:spPr>
      </p:pic>
    </p:spTree>
    <p:extLst>
      <p:ext uri="{BB962C8B-B14F-4D97-AF65-F5344CB8AC3E}">
        <p14:creationId xmlns:p14="http://schemas.microsoft.com/office/powerpoint/2010/main" val="6253067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9E592-8BEB-AF1C-6471-E04BE9088D1F}"/>
              </a:ext>
            </a:extLst>
          </p:cNvPr>
          <p:cNvSpPr>
            <a:spLocks noGrp="1"/>
          </p:cNvSpPr>
          <p:nvPr>
            <p:ph type="title"/>
          </p:nvPr>
        </p:nvSpPr>
        <p:spPr>
          <a:xfrm>
            <a:off x="838200" y="860345"/>
            <a:ext cx="10515600" cy="1009934"/>
          </a:xfrm>
        </p:spPr>
        <p:txBody>
          <a:bodyPr/>
          <a:lstStyle/>
          <a:p>
            <a:pPr algn="ctr"/>
            <a:r>
              <a:rPr lang="en-US" dirty="0">
                <a:latin typeface="Libre Baskerville"/>
              </a:rPr>
              <a:t>Presenters</a:t>
            </a:r>
            <a:endParaRPr lang="en-US" dirty="0"/>
          </a:p>
        </p:txBody>
      </p:sp>
      <p:sp>
        <p:nvSpPr>
          <p:cNvPr id="3" name="Content Placeholder 2">
            <a:extLst>
              <a:ext uri="{FF2B5EF4-FFF2-40B4-BE49-F238E27FC236}">
                <a16:creationId xmlns:a16="http://schemas.microsoft.com/office/drawing/2014/main" id="{DDBCE715-F800-9FFA-AC3B-AE5E94AF559C}"/>
              </a:ext>
            </a:extLst>
          </p:cNvPr>
          <p:cNvSpPr>
            <a:spLocks noGrp="1"/>
          </p:cNvSpPr>
          <p:nvPr>
            <p:ph idx="1"/>
          </p:nvPr>
        </p:nvSpPr>
        <p:spPr>
          <a:xfrm>
            <a:off x="838200" y="2177183"/>
            <a:ext cx="5261562" cy="4051004"/>
          </a:xfrm>
        </p:spPr>
        <p:txBody>
          <a:bodyPr vert="horz" lIns="91440" tIns="45720" rIns="91440" bIns="45720" rtlCol="0" anchor="t">
            <a:normAutofit/>
          </a:bodyPr>
          <a:lstStyle/>
          <a:p>
            <a:pPr marL="0" indent="0">
              <a:buNone/>
            </a:pPr>
            <a:r>
              <a:rPr lang="en-US" b="1" dirty="0">
                <a:latin typeface="Libre Baskerville"/>
                <a:cs typeface="Arial"/>
              </a:rPr>
              <a:t>Stacey Riley, CEO</a:t>
            </a:r>
            <a:endParaRPr lang="en-US" b="1" dirty="0">
              <a:latin typeface="Libre Baskerville"/>
            </a:endParaRPr>
          </a:p>
          <a:p>
            <a:pPr marL="0" indent="0">
              <a:buNone/>
            </a:pPr>
            <a:r>
              <a:rPr lang="en-US" sz="2400" dirty="0">
                <a:latin typeface="Libre Baskerville"/>
                <a:cs typeface="Arial"/>
              </a:rPr>
              <a:t>Gulf Coast Center for Nonviolence</a:t>
            </a:r>
          </a:p>
          <a:p>
            <a:pPr marL="0" indent="0">
              <a:buNone/>
            </a:pPr>
            <a:r>
              <a:rPr lang="en-US" sz="2400" dirty="0">
                <a:latin typeface="Libre Baskerville"/>
                <a:cs typeface="Arial"/>
              </a:rPr>
              <a:t>213 Porter Ave.</a:t>
            </a:r>
          </a:p>
          <a:p>
            <a:pPr marL="0" indent="0">
              <a:buNone/>
            </a:pPr>
            <a:r>
              <a:rPr lang="en-US" sz="2400" dirty="0">
                <a:latin typeface="Libre Baskerville"/>
                <a:cs typeface="Arial"/>
              </a:rPr>
              <a:t>Biloxi, MS 39530</a:t>
            </a:r>
          </a:p>
          <a:p>
            <a:pPr marL="0" indent="0">
              <a:buNone/>
            </a:pPr>
            <a:r>
              <a:rPr lang="en-US" sz="2400" dirty="0">
                <a:latin typeface="Libre Baskerville"/>
                <a:cs typeface="Arial"/>
              </a:rPr>
              <a:t>228-436-3809</a:t>
            </a:r>
          </a:p>
          <a:p>
            <a:pPr marL="0" indent="0">
              <a:buNone/>
            </a:pPr>
            <a:r>
              <a:rPr lang="en-US" sz="2400" dirty="0">
                <a:latin typeface="Libre Baskerville"/>
                <a:cs typeface="Arial"/>
                <a:hlinkClick r:id="rId2"/>
              </a:rPr>
              <a:t>sriley@gccfn.org</a:t>
            </a:r>
            <a:r>
              <a:rPr lang="en-US" sz="2400" dirty="0">
                <a:latin typeface="Libre Baskerville"/>
                <a:cs typeface="Arial"/>
              </a:rPr>
              <a:t> </a:t>
            </a:r>
          </a:p>
        </p:txBody>
      </p:sp>
      <p:sp>
        <p:nvSpPr>
          <p:cNvPr id="5" name="Content Placeholder 2">
            <a:extLst>
              <a:ext uri="{FF2B5EF4-FFF2-40B4-BE49-F238E27FC236}">
                <a16:creationId xmlns:a16="http://schemas.microsoft.com/office/drawing/2014/main" id="{074A9AC0-49AD-2048-A59F-448D0307DA36}"/>
              </a:ext>
            </a:extLst>
          </p:cNvPr>
          <p:cNvSpPr txBox="1">
            <a:spLocks/>
          </p:cNvSpPr>
          <p:nvPr/>
        </p:nvSpPr>
        <p:spPr>
          <a:xfrm>
            <a:off x="6305785" y="2179065"/>
            <a:ext cx="4941710" cy="406041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Libre Baskerville"/>
                <a:cs typeface="Arial"/>
              </a:rPr>
              <a:t>Rhonda Reid, President</a:t>
            </a:r>
          </a:p>
          <a:p>
            <a:pPr marL="0" indent="0">
              <a:buNone/>
            </a:pPr>
            <a:r>
              <a:rPr lang="en-US" sz="2400" dirty="0">
                <a:latin typeface="Libre Baskerville"/>
                <a:cs typeface="Arial"/>
              </a:rPr>
              <a:t>Hancock Resource Center</a:t>
            </a:r>
          </a:p>
          <a:p>
            <a:pPr>
              <a:buNone/>
            </a:pPr>
            <a:r>
              <a:rPr lang="en-US" sz="2400" dirty="0">
                <a:solidFill>
                  <a:srgbClr val="222222"/>
                </a:solidFill>
                <a:latin typeface="Libre Baskerville"/>
                <a:cs typeface="Arial"/>
              </a:rPr>
              <a:t>454 Highway 90, Suite B.</a:t>
            </a:r>
            <a:endParaRPr lang="en-US" sz="2400" dirty="0">
              <a:latin typeface="Libre Baskerville"/>
              <a:cs typeface="Arial"/>
            </a:endParaRPr>
          </a:p>
          <a:p>
            <a:pPr>
              <a:buNone/>
            </a:pPr>
            <a:r>
              <a:rPr lang="en-US" sz="2400" dirty="0">
                <a:solidFill>
                  <a:srgbClr val="222222"/>
                </a:solidFill>
                <a:latin typeface="Libre Baskerville"/>
                <a:cs typeface="Arial"/>
              </a:rPr>
              <a:t>Waveland, MS 39576</a:t>
            </a:r>
            <a:endParaRPr lang="en-US" sz="2400" dirty="0">
              <a:latin typeface="Libre Baskerville"/>
              <a:cs typeface="Arial"/>
            </a:endParaRPr>
          </a:p>
          <a:p>
            <a:pPr>
              <a:buNone/>
            </a:pPr>
            <a:r>
              <a:rPr lang="en-US" sz="2400" dirty="0">
                <a:solidFill>
                  <a:srgbClr val="222222"/>
                </a:solidFill>
                <a:latin typeface="Libre Baskerville"/>
                <a:cs typeface="Arial"/>
              </a:rPr>
              <a:t>Phone (228) 463-8887</a:t>
            </a:r>
            <a:endParaRPr lang="en-US" sz="2400" dirty="0">
              <a:latin typeface="Libre Baskerville"/>
              <a:cs typeface="Arial"/>
            </a:endParaRPr>
          </a:p>
          <a:p>
            <a:pPr marL="0" indent="0">
              <a:buNone/>
            </a:pPr>
            <a:r>
              <a:rPr lang="en-US" sz="2400" dirty="0">
                <a:latin typeface="Libre Baskerville"/>
                <a:cs typeface="Arial"/>
                <a:hlinkClick r:id="rId3"/>
              </a:rPr>
              <a:t>rrhodes@hancockhrc.org</a:t>
            </a:r>
            <a:r>
              <a:rPr lang="en-US" sz="2400" dirty="0">
                <a:latin typeface="Libre Baskerville"/>
                <a:cs typeface="Arial"/>
              </a:rPr>
              <a:t> </a:t>
            </a:r>
          </a:p>
        </p:txBody>
      </p:sp>
    </p:spTree>
    <p:extLst>
      <p:ext uri="{BB962C8B-B14F-4D97-AF65-F5344CB8AC3E}">
        <p14:creationId xmlns:p14="http://schemas.microsoft.com/office/powerpoint/2010/main" val="1173296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A8FE2D-7BC3-BBB7-D783-8C7FA8542F46}"/>
              </a:ext>
            </a:extLst>
          </p:cNvPr>
          <p:cNvSpPr>
            <a:spLocks noGrp="1"/>
          </p:cNvSpPr>
          <p:nvPr>
            <p:ph type="title"/>
          </p:nvPr>
        </p:nvSpPr>
        <p:spPr>
          <a:xfrm>
            <a:off x="826396" y="586855"/>
            <a:ext cx="4230100" cy="3387497"/>
          </a:xfrm>
        </p:spPr>
        <p:txBody>
          <a:bodyPr anchor="b">
            <a:normAutofit/>
          </a:bodyPr>
          <a:lstStyle/>
          <a:p>
            <a:pPr algn="r"/>
            <a:r>
              <a:rPr lang="en-US" sz="4000" dirty="0">
                <a:solidFill>
                  <a:srgbClr val="FFFFFF"/>
                </a:solidFill>
              </a:rPr>
              <a:t>What is Domestic Violence? </a:t>
            </a:r>
          </a:p>
        </p:txBody>
      </p:sp>
      <p:sp>
        <p:nvSpPr>
          <p:cNvPr id="3" name="Content Placeholder 2">
            <a:extLst>
              <a:ext uri="{FF2B5EF4-FFF2-40B4-BE49-F238E27FC236}">
                <a16:creationId xmlns:a16="http://schemas.microsoft.com/office/drawing/2014/main" id="{F058D7DE-F2DD-0B91-D47D-683994272A53}"/>
              </a:ext>
            </a:extLst>
          </p:cNvPr>
          <p:cNvSpPr>
            <a:spLocks noGrp="1"/>
          </p:cNvSpPr>
          <p:nvPr>
            <p:ph idx="1"/>
          </p:nvPr>
        </p:nvSpPr>
        <p:spPr>
          <a:xfrm>
            <a:off x="6503158" y="649480"/>
            <a:ext cx="4862447" cy="5546047"/>
          </a:xfrm>
        </p:spPr>
        <p:txBody>
          <a:bodyPr anchor="ctr">
            <a:normAutofit/>
          </a:bodyPr>
          <a:lstStyle/>
          <a:p>
            <a:pPr marL="0" indent="0">
              <a:spcBef>
                <a:spcPts val="0"/>
              </a:spcBef>
              <a:spcAft>
                <a:spcPts val="600"/>
              </a:spcAft>
              <a:buSzTx/>
              <a:buFontTx/>
              <a:buNone/>
            </a:pPr>
            <a:r>
              <a:rPr lang="en-US" altLang="en-US" sz="2000" dirty="0"/>
              <a:t>Any incident or pattern of incidents of controlling, coercive or threatening behavior, violence or abuse between those who are or have been intimate partners or family members regardless of gender or sexuality. Domestic abuse isn’t just about violence; it can involve many different types of behavior such as:</a:t>
            </a:r>
            <a:endParaRPr lang="en-US" dirty="0"/>
          </a:p>
          <a:p>
            <a:pPr indent="0">
              <a:spcBef>
                <a:spcPct val="0"/>
              </a:spcBef>
              <a:spcAft>
                <a:spcPts val="600"/>
              </a:spcAft>
              <a:buSzTx/>
              <a:buFontTx/>
              <a:buNone/>
            </a:pPr>
            <a:endParaRPr lang="en-US" altLang="en-US" sz="2000" dirty="0"/>
          </a:p>
          <a:p>
            <a:pPr>
              <a:spcBef>
                <a:spcPct val="0"/>
              </a:spcBef>
              <a:spcAft>
                <a:spcPts val="600"/>
              </a:spcAft>
            </a:pPr>
            <a:r>
              <a:rPr lang="en-US" altLang="en-US" sz="2000" dirty="0"/>
              <a:t>Coercive control</a:t>
            </a:r>
            <a:endParaRPr lang="en-US" altLang="en-US" sz="2000" dirty="0">
              <a:cs typeface="Arial"/>
            </a:endParaRPr>
          </a:p>
          <a:p>
            <a:pPr>
              <a:spcBef>
                <a:spcPct val="0"/>
              </a:spcBef>
              <a:spcAft>
                <a:spcPts val="600"/>
              </a:spcAft>
            </a:pPr>
            <a:r>
              <a:rPr lang="en-US" altLang="en-US" sz="2000" dirty="0"/>
              <a:t>Physical abuse</a:t>
            </a:r>
            <a:endParaRPr lang="en-US" altLang="en-US" sz="2000" dirty="0">
              <a:cs typeface="Arial"/>
            </a:endParaRPr>
          </a:p>
          <a:p>
            <a:pPr>
              <a:spcBef>
                <a:spcPct val="0"/>
              </a:spcBef>
              <a:spcAft>
                <a:spcPts val="600"/>
              </a:spcAft>
            </a:pPr>
            <a:r>
              <a:rPr lang="en-US" altLang="en-US" sz="2000" dirty="0"/>
              <a:t>Sexual abuse </a:t>
            </a:r>
            <a:endParaRPr lang="en-US" altLang="en-US" sz="2000" dirty="0">
              <a:cs typeface="Arial"/>
            </a:endParaRPr>
          </a:p>
          <a:p>
            <a:pPr>
              <a:spcBef>
                <a:spcPct val="0"/>
              </a:spcBef>
              <a:spcAft>
                <a:spcPts val="600"/>
              </a:spcAft>
            </a:pPr>
            <a:r>
              <a:rPr lang="en-US" altLang="en-US" sz="2000" dirty="0"/>
              <a:t>Financial abuse </a:t>
            </a:r>
            <a:endParaRPr lang="en-US" altLang="en-US" sz="2000" dirty="0">
              <a:cs typeface="Arial"/>
            </a:endParaRPr>
          </a:p>
          <a:p>
            <a:pPr>
              <a:spcBef>
                <a:spcPct val="0"/>
              </a:spcBef>
              <a:spcAft>
                <a:spcPts val="600"/>
              </a:spcAft>
            </a:pPr>
            <a:r>
              <a:rPr lang="en-US" altLang="en-US" sz="2000" dirty="0"/>
              <a:t>Emotional abuse </a:t>
            </a:r>
            <a:endParaRPr lang="en-US" sz="2000" dirty="0"/>
          </a:p>
        </p:txBody>
      </p:sp>
    </p:spTree>
    <p:extLst>
      <p:ext uri="{BB962C8B-B14F-4D97-AF65-F5344CB8AC3E}">
        <p14:creationId xmlns:p14="http://schemas.microsoft.com/office/powerpoint/2010/main" val="3193150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23276E-3FAA-62B9-0C19-F2433A56F862}"/>
              </a:ext>
            </a:extLst>
          </p:cNvPr>
          <p:cNvSpPr>
            <a:spLocks noGrp="1"/>
          </p:cNvSpPr>
          <p:nvPr>
            <p:ph type="title"/>
          </p:nvPr>
        </p:nvSpPr>
        <p:spPr>
          <a:xfrm>
            <a:off x="4162567" y="818984"/>
            <a:ext cx="6714699" cy="3178689"/>
          </a:xfrm>
        </p:spPr>
        <p:txBody>
          <a:bodyPr vert="horz" lIns="91440" tIns="45720" rIns="91440" bIns="45720" rtlCol="0" anchor="b">
            <a:normAutofit/>
          </a:bodyPr>
          <a:lstStyle/>
          <a:p>
            <a:r>
              <a:rPr lang="en-US" sz="4800" kern="1200" dirty="0">
                <a:solidFill>
                  <a:srgbClr val="FFFFFF"/>
                </a:solidFill>
                <a:latin typeface="+mj-lt"/>
                <a:ea typeface="+mj-ea"/>
                <a:cs typeface="+mj-cs"/>
              </a:rPr>
              <a:t>01. Coercive Control</a:t>
            </a:r>
          </a:p>
        </p:txBody>
      </p:sp>
      <p:sp>
        <p:nvSpPr>
          <p:cNvPr id="23" name="Rectangle 22">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49E75185-3A20-F0ED-3404-593A50451743}"/>
              </a:ext>
            </a:extLst>
          </p:cNvPr>
          <p:cNvSpPr txBox="1"/>
          <p:nvPr/>
        </p:nvSpPr>
        <p:spPr>
          <a:xfrm>
            <a:off x="4285397" y="4960961"/>
            <a:ext cx="7055893" cy="1078054"/>
          </a:xfrm>
          <a:prstGeom prst="rect">
            <a:avLst/>
          </a:prstGeom>
        </p:spPr>
        <p:txBody>
          <a:bodyPr vert="horz" lIns="91440" tIns="45720" rIns="91440" bIns="45720" rtlCol="0">
            <a:normAutofit/>
          </a:bodyPr>
          <a:lstStyle/>
          <a:p>
            <a:pPr>
              <a:lnSpc>
                <a:spcPct val="90000"/>
              </a:lnSpc>
              <a:spcBef>
                <a:spcPts val="1000"/>
              </a:spcBef>
            </a:pPr>
            <a:r>
              <a:rPr lang="en-US" sz="2400" kern="1200" dirty="0">
                <a:solidFill>
                  <a:srgbClr val="FFFFFF"/>
                </a:solidFill>
                <a:latin typeface="+mn-lt"/>
                <a:ea typeface="+mn-ea"/>
                <a:cs typeface="+mn-cs"/>
              </a:rPr>
              <a:t>The Foundation of Abuse</a:t>
            </a:r>
          </a:p>
        </p:txBody>
      </p:sp>
    </p:spTree>
    <p:extLst>
      <p:ext uri="{BB962C8B-B14F-4D97-AF65-F5344CB8AC3E}">
        <p14:creationId xmlns:p14="http://schemas.microsoft.com/office/powerpoint/2010/main" val="1574115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useBgFill="1">
        <p:nvSpPr>
          <p:cNvPr id="28" name="Rectangle 27">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E494302-ED91-FAF4-6665-A04E0B38D09E}"/>
              </a:ext>
            </a:extLst>
          </p:cNvPr>
          <p:cNvSpPr txBox="1"/>
          <p:nvPr/>
        </p:nvSpPr>
        <p:spPr>
          <a:xfrm>
            <a:off x="761802" y="1367367"/>
            <a:ext cx="4646905" cy="4988982"/>
          </a:xfrm>
          <a:prstGeom prst="rect">
            <a:avLst/>
          </a:prstGeom>
        </p:spPr>
        <p:txBody>
          <a:bodyPr vert="horz" lIns="91440" tIns="45720" rIns="91440" bIns="45720" rtlCol="0" anchor="ctr">
            <a:normAutofit/>
          </a:bodyPr>
          <a:lstStyle/>
          <a:p>
            <a:pPr algn="ctr">
              <a:lnSpc>
                <a:spcPct val="90000"/>
              </a:lnSpc>
              <a:spcAft>
                <a:spcPts val="600"/>
              </a:spcAft>
            </a:pPr>
            <a:r>
              <a:rPr lang="en-US" sz="3200" b="1" dirty="0">
                <a:latin typeface="Libre Baskerville"/>
              </a:rPr>
              <a:t>Coercive Control</a:t>
            </a:r>
            <a:endParaRPr lang="en-US" b="1" dirty="0"/>
          </a:p>
          <a:p>
            <a:pPr indent="-228600" algn="ctr">
              <a:lnSpc>
                <a:spcPct val="90000"/>
              </a:lnSpc>
              <a:spcAft>
                <a:spcPts val="600"/>
              </a:spcAft>
              <a:buFont typeface="Arial" panose="020B0604020202020204" pitchFamily="34" charset="0"/>
              <a:buChar char="•"/>
            </a:pPr>
            <a:endParaRPr lang="en-US" sz="2000" dirty="0">
              <a:cs typeface="Arial"/>
            </a:endParaRPr>
          </a:p>
          <a:p>
            <a:pPr algn="ctr">
              <a:lnSpc>
                <a:spcPct val="90000"/>
              </a:lnSpc>
              <a:spcAft>
                <a:spcPts val="600"/>
              </a:spcAft>
            </a:pPr>
            <a:r>
              <a:rPr lang="en-US" sz="2000" dirty="0"/>
              <a:t>A pattern of behavior of behavior which seeks to take away the victim’s </a:t>
            </a:r>
            <a:r>
              <a:rPr lang="en-US" sz="2000" b="1" dirty="0"/>
              <a:t>liberty or freedom </a:t>
            </a:r>
            <a:r>
              <a:rPr lang="en-US" sz="2000" dirty="0"/>
              <a:t>and to strip away their </a:t>
            </a:r>
            <a:r>
              <a:rPr lang="en-US" sz="2000" b="1" dirty="0"/>
              <a:t>sense of self</a:t>
            </a:r>
            <a:endParaRPr lang="en-US" sz="2000" b="1" dirty="0">
              <a:cs typeface="Arial"/>
            </a:endParaRPr>
          </a:p>
        </p:txBody>
      </p:sp>
      <p:pic>
        <p:nvPicPr>
          <p:cNvPr id="2" name="Picture 1" descr="A hand holding a person in a cage&#10;&#10;Description automatically generated">
            <a:extLst>
              <a:ext uri="{FF2B5EF4-FFF2-40B4-BE49-F238E27FC236}">
                <a16:creationId xmlns:a16="http://schemas.microsoft.com/office/drawing/2014/main" id="{09A7DA2C-2B4D-BB84-4F8B-5D7AF8694E3D}"/>
              </a:ext>
            </a:extLst>
          </p:cNvPr>
          <p:cNvPicPr>
            <a:picLocks noChangeAspect="1"/>
          </p:cNvPicPr>
          <p:nvPr/>
        </p:nvPicPr>
        <p:blipFill rotWithShape="1">
          <a:blip r:embed="rId2"/>
          <a:srcRect t="10663" r="-1" b="-1"/>
          <a:stretch/>
        </p:blipFill>
        <p:spPr>
          <a:xfrm>
            <a:off x="6096000" y="1"/>
            <a:ext cx="6102825" cy="6858000"/>
          </a:xfrm>
          <a:prstGeom prst="rect">
            <a:avLst/>
          </a:prstGeom>
        </p:spPr>
      </p:pic>
    </p:spTree>
    <p:extLst>
      <p:ext uri="{BB962C8B-B14F-4D97-AF65-F5344CB8AC3E}">
        <p14:creationId xmlns:p14="http://schemas.microsoft.com/office/powerpoint/2010/main" val="2301358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nline Media 3" descr="What is coercive control?">
            <a:hlinkClick r:id="" action="ppaction://media"/>
            <a:extLst>
              <a:ext uri="{FF2B5EF4-FFF2-40B4-BE49-F238E27FC236}">
                <a16:creationId xmlns:a16="http://schemas.microsoft.com/office/drawing/2014/main" id="{B2DE9948-ACB5-DDF2-FEF0-4154E1225B99}"/>
              </a:ext>
            </a:extLst>
          </p:cNvPr>
          <p:cNvPicPr>
            <a:picLocks noGrp="1" noRot="1" noChangeAspect="1"/>
          </p:cNvPicPr>
          <p:nvPr>
            <p:ph idx="1"/>
            <a:videoFile r:link="rId1"/>
          </p:nvPr>
        </p:nvPicPr>
        <p:blipFill>
          <a:blip r:embed="rId3"/>
          <a:stretch>
            <a:fillRect/>
          </a:stretch>
        </p:blipFill>
        <p:spPr>
          <a:xfrm>
            <a:off x="1165852" y="643466"/>
            <a:ext cx="9860295" cy="5571067"/>
          </a:xfrm>
          <a:prstGeom prst="rect">
            <a:avLst/>
          </a:prstGeom>
        </p:spPr>
      </p:pic>
    </p:spTree>
    <p:extLst>
      <p:ext uri="{BB962C8B-B14F-4D97-AF65-F5344CB8AC3E}">
        <p14:creationId xmlns:p14="http://schemas.microsoft.com/office/powerpoint/2010/main" val="182364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12;p43">
            <a:extLst>
              <a:ext uri="{FF2B5EF4-FFF2-40B4-BE49-F238E27FC236}">
                <a16:creationId xmlns:a16="http://schemas.microsoft.com/office/drawing/2014/main" id="{5E775976-3694-8C1B-0194-6287B6C16906}"/>
              </a:ext>
            </a:extLst>
          </p:cNvPr>
          <p:cNvSpPr txBox="1">
            <a:spLocks/>
          </p:cNvSpPr>
          <p:nvPr/>
        </p:nvSpPr>
        <p:spPr>
          <a:xfrm>
            <a:off x="709098" y="1018593"/>
            <a:ext cx="10166978" cy="1298353"/>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b="1" dirty="0">
                <a:latin typeface="Libre Baskerville"/>
              </a:rPr>
              <a:t>How do Abusers Gain </a:t>
            </a:r>
            <a:endParaRPr lang="en-US" dirty="0"/>
          </a:p>
          <a:p>
            <a:pPr algn="ctr">
              <a:spcBef>
                <a:spcPts val="0"/>
              </a:spcBef>
            </a:pPr>
            <a:r>
              <a:rPr lang="en-US" b="1" dirty="0">
                <a:latin typeface="Libre Baskerville"/>
              </a:rPr>
              <a:t>Power and Control?</a:t>
            </a:r>
            <a:endParaRPr lang="en-US" dirty="0"/>
          </a:p>
        </p:txBody>
      </p:sp>
      <p:sp>
        <p:nvSpPr>
          <p:cNvPr id="5" name="Google Shape;313;p43">
            <a:extLst>
              <a:ext uri="{FF2B5EF4-FFF2-40B4-BE49-F238E27FC236}">
                <a16:creationId xmlns:a16="http://schemas.microsoft.com/office/drawing/2014/main" id="{BCE73FFD-26C3-F2B1-B9E1-E9DD8CD5C2AE}"/>
              </a:ext>
            </a:extLst>
          </p:cNvPr>
          <p:cNvSpPr txBox="1">
            <a:spLocks/>
          </p:cNvSpPr>
          <p:nvPr/>
        </p:nvSpPr>
        <p:spPr>
          <a:xfrm>
            <a:off x="112961" y="3226950"/>
            <a:ext cx="3270600" cy="4041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600"/>
              </a:spcAft>
              <a:buFont typeface="Arial" panose="020B0604020202020204" pitchFamily="34" charset="0"/>
              <a:buNone/>
            </a:pPr>
            <a:r>
              <a:rPr lang="en-US" sz="2400" dirty="0">
                <a:latin typeface="Libre Baskerville" panose="02000000000000000000" pitchFamily="2" charset="0"/>
              </a:rPr>
              <a:t>Romance</a:t>
            </a:r>
          </a:p>
        </p:txBody>
      </p:sp>
      <p:sp>
        <p:nvSpPr>
          <p:cNvPr id="6" name="Google Shape;314;p43">
            <a:extLst>
              <a:ext uri="{FF2B5EF4-FFF2-40B4-BE49-F238E27FC236}">
                <a16:creationId xmlns:a16="http://schemas.microsoft.com/office/drawing/2014/main" id="{1E8779C4-1984-B0A2-563F-91A9812DF145}"/>
              </a:ext>
            </a:extLst>
          </p:cNvPr>
          <p:cNvSpPr txBox="1">
            <a:spLocks/>
          </p:cNvSpPr>
          <p:nvPr/>
        </p:nvSpPr>
        <p:spPr>
          <a:xfrm>
            <a:off x="8393621" y="3226950"/>
            <a:ext cx="2341200" cy="4041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600"/>
              </a:spcAft>
              <a:buFont typeface="Arial" panose="020B0604020202020204" pitchFamily="34" charset="0"/>
              <a:buNone/>
            </a:pPr>
            <a:r>
              <a:rPr lang="en-US" sz="2400" dirty="0">
                <a:latin typeface="Libre Baskerville" panose="02000000000000000000" pitchFamily="2" charset="0"/>
              </a:rPr>
              <a:t>Dependence</a:t>
            </a:r>
          </a:p>
        </p:txBody>
      </p:sp>
      <p:sp>
        <p:nvSpPr>
          <p:cNvPr id="7" name="Google Shape;315;p43">
            <a:extLst>
              <a:ext uri="{FF2B5EF4-FFF2-40B4-BE49-F238E27FC236}">
                <a16:creationId xmlns:a16="http://schemas.microsoft.com/office/drawing/2014/main" id="{C14D884B-0BEB-AA73-BA21-2AF7E2BB54E0}"/>
              </a:ext>
            </a:extLst>
          </p:cNvPr>
          <p:cNvSpPr txBox="1">
            <a:spLocks/>
          </p:cNvSpPr>
          <p:nvPr/>
        </p:nvSpPr>
        <p:spPr>
          <a:xfrm>
            <a:off x="4481465" y="3226950"/>
            <a:ext cx="3358836" cy="4041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600"/>
              </a:spcAft>
              <a:buFont typeface="Arial" panose="020B0604020202020204" pitchFamily="34" charset="0"/>
              <a:buNone/>
            </a:pPr>
            <a:r>
              <a:rPr lang="en-US" sz="2400" dirty="0">
                <a:latin typeface="Libre Baskerville" panose="02000000000000000000" pitchFamily="2" charset="0"/>
              </a:rPr>
              <a:t>Love Turns Abusive</a:t>
            </a:r>
          </a:p>
        </p:txBody>
      </p:sp>
      <p:sp>
        <p:nvSpPr>
          <p:cNvPr id="8" name="Google Shape;316;p43">
            <a:extLst>
              <a:ext uri="{FF2B5EF4-FFF2-40B4-BE49-F238E27FC236}">
                <a16:creationId xmlns:a16="http://schemas.microsoft.com/office/drawing/2014/main" id="{9E4DAF19-A496-A82E-E21A-B66C99E124D4}"/>
              </a:ext>
            </a:extLst>
          </p:cNvPr>
          <p:cNvSpPr txBox="1">
            <a:spLocks/>
          </p:cNvSpPr>
          <p:nvPr/>
        </p:nvSpPr>
        <p:spPr>
          <a:xfrm>
            <a:off x="519398" y="3855905"/>
            <a:ext cx="3154880" cy="2348188"/>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000" dirty="0">
                <a:latin typeface="Libre Baskerville" panose="02000000000000000000" pitchFamily="2" charset="0"/>
              </a:rPr>
              <a:t>Whirlwind, fairy tale</a:t>
            </a:r>
          </a:p>
          <a:p>
            <a:pPr>
              <a:spcBef>
                <a:spcPts val="0"/>
              </a:spcBef>
            </a:pPr>
            <a:r>
              <a:rPr lang="en-US" sz="2000" dirty="0">
                <a:latin typeface="Libre Baskerville" panose="02000000000000000000" pitchFamily="2" charset="0"/>
              </a:rPr>
              <a:t>Love-bombing</a:t>
            </a:r>
          </a:p>
          <a:p>
            <a:pPr>
              <a:spcBef>
                <a:spcPts val="0"/>
              </a:spcBef>
            </a:pPr>
            <a:r>
              <a:rPr lang="en-US" sz="2000" dirty="0">
                <a:latin typeface="Libre Baskerville" panose="02000000000000000000" pitchFamily="2" charset="0"/>
              </a:rPr>
              <a:t>Gain trust and confidence</a:t>
            </a:r>
          </a:p>
          <a:p>
            <a:pPr>
              <a:spcBef>
                <a:spcPts val="0"/>
              </a:spcBef>
            </a:pPr>
            <a:r>
              <a:rPr lang="en-US" sz="2000" dirty="0">
                <a:latin typeface="Libre Baskerville" panose="02000000000000000000" pitchFamily="2" charset="0"/>
              </a:rPr>
              <a:t>Safe space to confess secrets, shame, and fears</a:t>
            </a:r>
          </a:p>
        </p:txBody>
      </p:sp>
      <p:sp>
        <p:nvSpPr>
          <p:cNvPr id="9" name="Google Shape;317;p43">
            <a:extLst>
              <a:ext uri="{FF2B5EF4-FFF2-40B4-BE49-F238E27FC236}">
                <a16:creationId xmlns:a16="http://schemas.microsoft.com/office/drawing/2014/main" id="{5DE10EE8-AE97-077A-A0AC-7561E3330BBC}"/>
              </a:ext>
            </a:extLst>
          </p:cNvPr>
          <p:cNvSpPr txBox="1">
            <a:spLocks/>
          </p:cNvSpPr>
          <p:nvPr/>
        </p:nvSpPr>
        <p:spPr>
          <a:xfrm>
            <a:off x="4284000" y="3855905"/>
            <a:ext cx="3624000" cy="1776842"/>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000" dirty="0">
                <a:latin typeface="Libre Baskerville" panose="02000000000000000000" pitchFamily="2" charset="0"/>
              </a:rPr>
              <a:t>Jealousy and possession</a:t>
            </a:r>
          </a:p>
          <a:p>
            <a:pPr>
              <a:spcBef>
                <a:spcPts val="0"/>
              </a:spcBef>
            </a:pPr>
            <a:r>
              <a:rPr lang="en-US" sz="2000" dirty="0">
                <a:latin typeface="Libre Baskerville" panose="02000000000000000000" pitchFamily="2" charset="0"/>
              </a:rPr>
              <a:t>Laying foundation for sets of rules</a:t>
            </a:r>
          </a:p>
          <a:p>
            <a:pPr>
              <a:spcBef>
                <a:spcPts val="0"/>
              </a:spcBef>
            </a:pPr>
            <a:r>
              <a:rPr lang="en-US" sz="2000" dirty="0">
                <a:latin typeface="Libre Baskerville" panose="02000000000000000000" pitchFamily="2" charset="0"/>
              </a:rPr>
              <a:t>Critical of what “makes you, you.” </a:t>
            </a:r>
          </a:p>
        </p:txBody>
      </p:sp>
      <p:sp>
        <p:nvSpPr>
          <p:cNvPr id="10" name="Google Shape;318;p43">
            <a:extLst>
              <a:ext uri="{FF2B5EF4-FFF2-40B4-BE49-F238E27FC236}">
                <a16:creationId xmlns:a16="http://schemas.microsoft.com/office/drawing/2014/main" id="{9F4867F0-9A1E-F244-0D4B-6A6F592AD487}"/>
              </a:ext>
            </a:extLst>
          </p:cNvPr>
          <p:cNvSpPr txBox="1">
            <a:spLocks/>
          </p:cNvSpPr>
          <p:nvPr/>
        </p:nvSpPr>
        <p:spPr>
          <a:xfrm>
            <a:off x="8262918" y="3855905"/>
            <a:ext cx="3623999" cy="141804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000" dirty="0">
                <a:latin typeface="Libre Baskerville" panose="02000000000000000000" pitchFamily="2" charset="0"/>
              </a:rPr>
              <a:t>Merging finances</a:t>
            </a:r>
          </a:p>
          <a:p>
            <a:pPr>
              <a:spcBef>
                <a:spcPts val="0"/>
              </a:spcBef>
            </a:pPr>
            <a:r>
              <a:rPr lang="en-US" sz="2000" dirty="0">
                <a:latin typeface="Libre Baskerville" panose="02000000000000000000" pitchFamily="2" charset="0"/>
              </a:rPr>
              <a:t>Isolation from friends and family </a:t>
            </a:r>
          </a:p>
          <a:p>
            <a:pPr>
              <a:spcBef>
                <a:spcPts val="0"/>
              </a:spcBef>
            </a:pPr>
            <a:r>
              <a:rPr lang="en-US" sz="2000" dirty="0">
                <a:latin typeface="Libre Baskerville" panose="02000000000000000000" pitchFamily="2" charset="0"/>
              </a:rPr>
              <a:t>Surveillance </a:t>
            </a:r>
          </a:p>
        </p:txBody>
      </p:sp>
      <p:sp>
        <p:nvSpPr>
          <p:cNvPr id="11" name="Google Shape;319;p43">
            <a:extLst>
              <a:ext uri="{FF2B5EF4-FFF2-40B4-BE49-F238E27FC236}">
                <a16:creationId xmlns:a16="http://schemas.microsoft.com/office/drawing/2014/main" id="{3AD16498-9C1D-13E2-E73D-712FB19A0E95}"/>
              </a:ext>
            </a:extLst>
          </p:cNvPr>
          <p:cNvSpPr/>
          <p:nvPr/>
        </p:nvSpPr>
        <p:spPr>
          <a:xfrm>
            <a:off x="1534008" y="2597996"/>
            <a:ext cx="428506" cy="404099"/>
          </a:xfrm>
          <a:custGeom>
            <a:avLst/>
            <a:gdLst/>
            <a:ahLst/>
            <a:cxnLst/>
            <a:rect l="l" t="t" r="r" b="b"/>
            <a:pathLst>
              <a:path w="19326" h="17074" extrusionOk="0">
                <a:moveTo>
                  <a:pt x="14226" y="1132"/>
                </a:moveTo>
                <a:cubicBezTo>
                  <a:pt x="15314" y="1132"/>
                  <a:pt x="16352" y="1605"/>
                  <a:pt x="17070" y="2425"/>
                </a:cubicBezTo>
                <a:cubicBezTo>
                  <a:pt x="17798" y="3252"/>
                  <a:pt x="18196" y="4366"/>
                  <a:pt x="18196" y="5568"/>
                </a:cubicBezTo>
                <a:cubicBezTo>
                  <a:pt x="18193" y="8476"/>
                  <a:pt x="15599" y="10686"/>
                  <a:pt x="11671" y="14032"/>
                </a:cubicBezTo>
                <a:cubicBezTo>
                  <a:pt x="11025" y="14581"/>
                  <a:pt x="10364" y="15146"/>
                  <a:pt x="9663" y="15756"/>
                </a:cubicBezTo>
                <a:cubicBezTo>
                  <a:pt x="8963" y="15146"/>
                  <a:pt x="8301" y="14581"/>
                  <a:pt x="7655" y="14032"/>
                </a:cubicBezTo>
                <a:cubicBezTo>
                  <a:pt x="3727" y="10686"/>
                  <a:pt x="1133" y="8476"/>
                  <a:pt x="1133" y="5568"/>
                </a:cubicBezTo>
                <a:cubicBezTo>
                  <a:pt x="1133" y="4366"/>
                  <a:pt x="1535" y="3252"/>
                  <a:pt x="2259" y="2425"/>
                </a:cubicBezTo>
                <a:cubicBezTo>
                  <a:pt x="2977" y="1605"/>
                  <a:pt x="4015" y="1132"/>
                  <a:pt x="5103" y="1132"/>
                </a:cubicBezTo>
                <a:cubicBezTo>
                  <a:pt x="5113" y="1132"/>
                  <a:pt x="5124" y="1132"/>
                  <a:pt x="5134" y="1132"/>
                </a:cubicBezTo>
                <a:cubicBezTo>
                  <a:pt x="6686" y="1132"/>
                  <a:pt x="7691" y="2090"/>
                  <a:pt x="8259" y="2890"/>
                </a:cubicBezTo>
                <a:cubicBezTo>
                  <a:pt x="8631" y="3421"/>
                  <a:pt x="8920" y="4001"/>
                  <a:pt x="9126" y="4614"/>
                </a:cubicBezTo>
                <a:cubicBezTo>
                  <a:pt x="9212" y="4875"/>
                  <a:pt x="9438" y="5006"/>
                  <a:pt x="9665" y="5006"/>
                </a:cubicBezTo>
                <a:cubicBezTo>
                  <a:pt x="9891" y="5006"/>
                  <a:pt x="10118" y="4875"/>
                  <a:pt x="10204" y="4614"/>
                </a:cubicBezTo>
                <a:cubicBezTo>
                  <a:pt x="10409" y="4001"/>
                  <a:pt x="10699" y="3421"/>
                  <a:pt x="11070" y="2890"/>
                </a:cubicBezTo>
                <a:cubicBezTo>
                  <a:pt x="11641" y="2090"/>
                  <a:pt x="12643" y="1132"/>
                  <a:pt x="14195" y="1132"/>
                </a:cubicBezTo>
                <a:cubicBezTo>
                  <a:pt x="14206" y="1132"/>
                  <a:pt x="14216" y="1132"/>
                  <a:pt x="14226" y="1132"/>
                </a:cubicBezTo>
                <a:close/>
                <a:moveTo>
                  <a:pt x="5103" y="0"/>
                </a:moveTo>
                <a:cubicBezTo>
                  <a:pt x="3689" y="0"/>
                  <a:pt x="2343" y="612"/>
                  <a:pt x="1411" y="1676"/>
                </a:cubicBezTo>
                <a:cubicBezTo>
                  <a:pt x="502" y="2709"/>
                  <a:pt x="1" y="4092"/>
                  <a:pt x="1" y="5568"/>
                </a:cubicBezTo>
                <a:cubicBezTo>
                  <a:pt x="1" y="7174"/>
                  <a:pt x="629" y="8672"/>
                  <a:pt x="1976" y="10275"/>
                </a:cubicBezTo>
                <a:cubicBezTo>
                  <a:pt x="3180" y="11710"/>
                  <a:pt x="4914" y="13183"/>
                  <a:pt x="6922" y="14895"/>
                </a:cubicBezTo>
                <a:cubicBezTo>
                  <a:pt x="7670" y="15532"/>
                  <a:pt x="8443" y="16191"/>
                  <a:pt x="9265" y="16909"/>
                </a:cubicBezTo>
                <a:lnTo>
                  <a:pt x="9292" y="16933"/>
                </a:lnTo>
                <a:cubicBezTo>
                  <a:pt x="9397" y="17027"/>
                  <a:pt x="9530" y="17074"/>
                  <a:pt x="9664" y="17074"/>
                </a:cubicBezTo>
                <a:cubicBezTo>
                  <a:pt x="9797" y="17074"/>
                  <a:pt x="9930" y="17027"/>
                  <a:pt x="10038" y="16933"/>
                </a:cubicBezTo>
                <a:lnTo>
                  <a:pt x="10062" y="16909"/>
                </a:lnTo>
                <a:cubicBezTo>
                  <a:pt x="10883" y="16191"/>
                  <a:pt x="11659" y="15532"/>
                  <a:pt x="12405" y="14895"/>
                </a:cubicBezTo>
                <a:cubicBezTo>
                  <a:pt x="14413" y="13183"/>
                  <a:pt x="16146" y="11707"/>
                  <a:pt x="17351" y="10275"/>
                </a:cubicBezTo>
                <a:cubicBezTo>
                  <a:pt x="18697" y="8672"/>
                  <a:pt x="19325" y="7174"/>
                  <a:pt x="19325" y="5568"/>
                </a:cubicBezTo>
                <a:cubicBezTo>
                  <a:pt x="19325" y="4092"/>
                  <a:pt x="18824" y="2709"/>
                  <a:pt x="17915" y="1676"/>
                </a:cubicBezTo>
                <a:cubicBezTo>
                  <a:pt x="16983" y="612"/>
                  <a:pt x="15637" y="0"/>
                  <a:pt x="14224" y="0"/>
                </a:cubicBezTo>
                <a:cubicBezTo>
                  <a:pt x="14213" y="0"/>
                  <a:pt x="14203" y="0"/>
                  <a:pt x="14192" y="0"/>
                </a:cubicBezTo>
                <a:cubicBezTo>
                  <a:pt x="12157" y="0"/>
                  <a:pt x="10868" y="1217"/>
                  <a:pt x="10143" y="2238"/>
                </a:cubicBezTo>
                <a:cubicBezTo>
                  <a:pt x="9968" y="2485"/>
                  <a:pt x="9808" y="2748"/>
                  <a:pt x="9663" y="3017"/>
                </a:cubicBezTo>
                <a:cubicBezTo>
                  <a:pt x="9518" y="2748"/>
                  <a:pt x="9358" y="2485"/>
                  <a:pt x="9183" y="2238"/>
                </a:cubicBezTo>
                <a:cubicBezTo>
                  <a:pt x="8458" y="1217"/>
                  <a:pt x="7169" y="0"/>
                  <a:pt x="5134" y="0"/>
                </a:cubicBezTo>
                <a:cubicBezTo>
                  <a:pt x="5124" y="0"/>
                  <a:pt x="5113" y="0"/>
                  <a:pt x="51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grpSp>
        <p:nvGrpSpPr>
          <p:cNvPr id="12" name="Google Shape;320;p43">
            <a:extLst>
              <a:ext uri="{FF2B5EF4-FFF2-40B4-BE49-F238E27FC236}">
                <a16:creationId xmlns:a16="http://schemas.microsoft.com/office/drawing/2014/main" id="{DE035DB4-2FDF-4E3C-7C2A-094F7CCC7B67}"/>
              </a:ext>
            </a:extLst>
          </p:cNvPr>
          <p:cNvGrpSpPr/>
          <p:nvPr/>
        </p:nvGrpSpPr>
        <p:grpSpPr>
          <a:xfrm>
            <a:off x="5667510" y="2598040"/>
            <a:ext cx="428490" cy="404095"/>
            <a:chOff x="-34776500" y="2631825"/>
            <a:chExt cx="291450" cy="291450"/>
          </a:xfrm>
        </p:grpSpPr>
        <p:sp>
          <p:nvSpPr>
            <p:cNvPr id="13" name="Google Shape;321;p43">
              <a:extLst>
                <a:ext uri="{FF2B5EF4-FFF2-40B4-BE49-F238E27FC236}">
                  <a16:creationId xmlns:a16="http://schemas.microsoft.com/office/drawing/2014/main" id="{5246C5E2-14FA-17C1-F786-36FC5A3293FC}"/>
                </a:ext>
              </a:extLst>
            </p:cNvPr>
            <p:cNvSpPr/>
            <p:nvPr/>
          </p:nvSpPr>
          <p:spPr>
            <a:xfrm>
              <a:off x="-34691425" y="2666500"/>
              <a:ext cx="120525" cy="154400"/>
            </a:xfrm>
            <a:custGeom>
              <a:avLst/>
              <a:gdLst/>
              <a:ahLst/>
              <a:cxnLst/>
              <a:rect l="l" t="t" r="r" b="b"/>
              <a:pathLst>
                <a:path w="4821" h="6176" extrusionOk="0">
                  <a:moveTo>
                    <a:pt x="2331" y="693"/>
                  </a:moveTo>
                  <a:cubicBezTo>
                    <a:pt x="3277" y="693"/>
                    <a:pt x="4033" y="1449"/>
                    <a:pt x="4033" y="2394"/>
                  </a:cubicBezTo>
                  <a:cubicBezTo>
                    <a:pt x="4096" y="2899"/>
                    <a:pt x="3844" y="3466"/>
                    <a:pt x="3403" y="3781"/>
                  </a:cubicBezTo>
                  <a:cubicBezTo>
                    <a:pt x="3151" y="3970"/>
                    <a:pt x="2741" y="4348"/>
                    <a:pt x="2741" y="4946"/>
                  </a:cubicBezTo>
                  <a:lnTo>
                    <a:pt x="2741" y="5135"/>
                  </a:lnTo>
                  <a:cubicBezTo>
                    <a:pt x="2741" y="5356"/>
                    <a:pt x="2583" y="5513"/>
                    <a:pt x="2363" y="5513"/>
                  </a:cubicBezTo>
                  <a:cubicBezTo>
                    <a:pt x="2174" y="5513"/>
                    <a:pt x="2016" y="5356"/>
                    <a:pt x="2016" y="5135"/>
                  </a:cubicBezTo>
                  <a:lnTo>
                    <a:pt x="2016" y="4946"/>
                  </a:lnTo>
                  <a:cubicBezTo>
                    <a:pt x="2016" y="4285"/>
                    <a:pt x="2363" y="3655"/>
                    <a:pt x="2962" y="3214"/>
                  </a:cubicBezTo>
                  <a:cubicBezTo>
                    <a:pt x="3245" y="3025"/>
                    <a:pt x="3403" y="2710"/>
                    <a:pt x="3403" y="2394"/>
                  </a:cubicBezTo>
                  <a:cubicBezTo>
                    <a:pt x="3403" y="1827"/>
                    <a:pt x="2930" y="1355"/>
                    <a:pt x="2363" y="1355"/>
                  </a:cubicBezTo>
                  <a:cubicBezTo>
                    <a:pt x="1827" y="1355"/>
                    <a:pt x="1355" y="1827"/>
                    <a:pt x="1355" y="2394"/>
                  </a:cubicBezTo>
                  <a:cubicBezTo>
                    <a:pt x="1355" y="2583"/>
                    <a:pt x="1197" y="2741"/>
                    <a:pt x="1008" y="2741"/>
                  </a:cubicBezTo>
                  <a:cubicBezTo>
                    <a:pt x="788" y="2741"/>
                    <a:pt x="630" y="2583"/>
                    <a:pt x="630" y="2394"/>
                  </a:cubicBezTo>
                  <a:cubicBezTo>
                    <a:pt x="630" y="1449"/>
                    <a:pt x="1386" y="693"/>
                    <a:pt x="2331" y="693"/>
                  </a:cubicBezTo>
                  <a:close/>
                  <a:moveTo>
                    <a:pt x="2426" y="0"/>
                  </a:moveTo>
                  <a:cubicBezTo>
                    <a:pt x="1071" y="0"/>
                    <a:pt x="0" y="1040"/>
                    <a:pt x="0" y="2394"/>
                  </a:cubicBezTo>
                  <a:cubicBezTo>
                    <a:pt x="0" y="2930"/>
                    <a:pt x="473" y="3403"/>
                    <a:pt x="1040" y="3403"/>
                  </a:cubicBezTo>
                  <a:cubicBezTo>
                    <a:pt x="1575" y="3403"/>
                    <a:pt x="2048" y="2930"/>
                    <a:pt x="2048" y="2394"/>
                  </a:cubicBezTo>
                  <a:cubicBezTo>
                    <a:pt x="2048" y="2205"/>
                    <a:pt x="2205" y="2048"/>
                    <a:pt x="2426" y="2048"/>
                  </a:cubicBezTo>
                  <a:cubicBezTo>
                    <a:pt x="2615" y="2048"/>
                    <a:pt x="2772" y="2205"/>
                    <a:pt x="2772" y="2394"/>
                  </a:cubicBezTo>
                  <a:cubicBezTo>
                    <a:pt x="2772" y="2520"/>
                    <a:pt x="2741" y="2583"/>
                    <a:pt x="2615" y="2646"/>
                  </a:cubicBezTo>
                  <a:cubicBezTo>
                    <a:pt x="1827" y="3245"/>
                    <a:pt x="1386" y="4064"/>
                    <a:pt x="1386" y="4946"/>
                  </a:cubicBezTo>
                  <a:lnTo>
                    <a:pt x="1386" y="5135"/>
                  </a:lnTo>
                  <a:cubicBezTo>
                    <a:pt x="1386" y="5702"/>
                    <a:pt x="1859" y="6175"/>
                    <a:pt x="2426" y="6175"/>
                  </a:cubicBezTo>
                  <a:cubicBezTo>
                    <a:pt x="2962" y="6175"/>
                    <a:pt x="3434" y="5702"/>
                    <a:pt x="3434" y="5135"/>
                  </a:cubicBezTo>
                  <a:lnTo>
                    <a:pt x="3434" y="4946"/>
                  </a:lnTo>
                  <a:cubicBezTo>
                    <a:pt x="3434" y="4663"/>
                    <a:pt x="3686" y="4442"/>
                    <a:pt x="3844" y="4316"/>
                  </a:cubicBezTo>
                  <a:cubicBezTo>
                    <a:pt x="4474" y="3875"/>
                    <a:pt x="4820" y="3151"/>
                    <a:pt x="4820" y="2394"/>
                  </a:cubicBezTo>
                  <a:cubicBezTo>
                    <a:pt x="4789" y="1040"/>
                    <a:pt x="3718" y="0"/>
                    <a:pt x="24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322;p43">
              <a:extLst>
                <a:ext uri="{FF2B5EF4-FFF2-40B4-BE49-F238E27FC236}">
                  <a16:creationId xmlns:a16="http://schemas.microsoft.com/office/drawing/2014/main" id="{8E7AF869-C16A-BCE3-3A7B-C08271C16C33}"/>
                </a:ext>
              </a:extLst>
            </p:cNvPr>
            <p:cNvSpPr/>
            <p:nvPr/>
          </p:nvSpPr>
          <p:spPr>
            <a:xfrm>
              <a:off x="-34656775" y="2837400"/>
              <a:ext cx="51200" cy="51225"/>
            </a:xfrm>
            <a:custGeom>
              <a:avLst/>
              <a:gdLst/>
              <a:ahLst/>
              <a:cxnLst/>
              <a:rect l="l" t="t" r="r" b="b"/>
              <a:pathLst>
                <a:path w="2048" h="2049" extrusionOk="0">
                  <a:moveTo>
                    <a:pt x="1040" y="662"/>
                  </a:moveTo>
                  <a:cubicBezTo>
                    <a:pt x="1229" y="662"/>
                    <a:pt x="1386" y="820"/>
                    <a:pt x="1386" y="1040"/>
                  </a:cubicBezTo>
                  <a:cubicBezTo>
                    <a:pt x="1386" y="1229"/>
                    <a:pt x="1197" y="1387"/>
                    <a:pt x="1040" y="1387"/>
                  </a:cubicBezTo>
                  <a:cubicBezTo>
                    <a:pt x="819" y="1387"/>
                    <a:pt x="662" y="1229"/>
                    <a:pt x="662" y="1040"/>
                  </a:cubicBezTo>
                  <a:cubicBezTo>
                    <a:pt x="662" y="820"/>
                    <a:pt x="819" y="662"/>
                    <a:pt x="1040" y="662"/>
                  </a:cubicBezTo>
                  <a:close/>
                  <a:moveTo>
                    <a:pt x="1040" y="1"/>
                  </a:moveTo>
                  <a:cubicBezTo>
                    <a:pt x="473" y="1"/>
                    <a:pt x="0" y="473"/>
                    <a:pt x="0" y="1040"/>
                  </a:cubicBezTo>
                  <a:cubicBezTo>
                    <a:pt x="0" y="1576"/>
                    <a:pt x="473" y="2048"/>
                    <a:pt x="1040" y="2048"/>
                  </a:cubicBezTo>
                  <a:cubicBezTo>
                    <a:pt x="1576" y="2048"/>
                    <a:pt x="2048" y="1576"/>
                    <a:pt x="2048" y="1040"/>
                  </a:cubicBezTo>
                  <a:cubicBezTo>
                    <a:pt x="2048" y="473"/>
                    <a:pt x="1576" y="1"/>
                    <a:pt x="10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323;p43">
              <a:extLst>
                <a:ext uri="{FF2B5EF4-FFF2-40B4-BE49-F238E27FC236}">
                  <a16:creationId xmlns:a16="http://schemas.microsoft.com/office/drawing/2014/main" id="{2D9F1894-41DE-BF5B-1A4D-D0479811217F}"/>
                </a:ext>
              </a:extLst>
            </p:cNvPr>
            <p:cNvSpPr/>
            <p:nvPr/>
          </p:nvSpPr>
          <p:spPr>
            <a:xfrm>
              <a:off x="-34776500" y="2631825"/>
              <a:ext cx="291450" cy="291450"/>
            </a:xfrm>
            <a:custGeom>
              <a:avLst/>
              <a:gdLst/>
              <a:ahLst/>
              <a:cxnLst/>
              <a:rect l="l" t="t" r="r" b="b"/>
              <a:pathLst>
                <a:path w="11658" h="11658" extrusionOk="0">
                  <a:moveTo>
                    <a:pt x="5829" y="662"/>
                  </a:moveTo>
                  <a:cubicBezTo>
                    <a:pt x="8664" y="662"/>
                    <a:pt x="10964" y="2994"/>
                    <a:pt x="10964" y="5829"/>
                  </a:cubicBezTo>
                  <a:cubicBezTo>
                    <a:pt x="10933" y="8665"/>
                    <a:pt x="8664" y="10996"/>
                    <a:pt x="5829" y="10996"/>
                  </a:cubicBezTo>
                  <a:cubicBezTo>
                    <a:pt x="2993" y="10996"/>
                    <a:pt x="662" y="8665"/>
                    <a:pt x="662" y="5829"/>
                  </a:cubicBezTo>
                  <a:cubicBezTo>
                    <a:pt x="662" y="2994"/>
                    <a:pt x="2993" y="662"/>
                    <a:pt x="5829" y="662"/>
                  </a:cubicBezTo>
                  <a:close/>
                  <a:moveTo>
                    <a:pt x="5829" y="1"/>
                  </a:moveTo>
                  <a:cubicBezTo>
                    <a:pt x="2584" y="1"/>
                    <a:pt x="0" y="2647"/>
                    <a:pt x="0" y="5829"/>
                  </a:cubicBezTo>
                  <a:cubicBezTo>
                    <a:pt x="0" y="9043"/>
                    <a:pt x="2615" y="11658"/>
                    <a:pt x="5829" y="11658"/>
                  </a:cubicBezTo>
                  <a:cubicBezTo>
                    <a:pt x="9042" y="11658"/>
                    <a:pt x="11657" y="9011"/>
                    <a:pt x="11657" y="5829"/>
                  </a:cubicBezTo>
                  <a:cubicBezTo>
                    <a:pt x="11657" y="2584"/>
                    <a:pt x="9011" y="1"/>
                    <a:pt x="58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324;p43">
            <a:extLst>
              <a:ext uri="{FF2B5EF4-FFF2-40B4-BE49-F238E27FC236}">
                <a16:creationId xmlns:a16="http://schemas.microsoft.com/office/drawing/2014/main" id="{802C58A4-DD82-BD75-78AC-651BC7D80ECA}"/>
              </a:ext>
            </a:extLst>
          </p:cNvPr>
          <p:cNvSpPr/>
          <p:nvPr/>
        </p:nvSpPr>
        <p:spPr>
          <a:xfrm>
            <a:off x="9347483" y="2541801"/>
            <a:ext cx="433476" cy="572721"/>
          </a:xfrm>
          <a:custGeom>
            <a:avLst/>
            <a:gdLst/>
            <a:ahLst/>
            <a:cxnLst/>
            <a:rect l="l" t="t" r="r" b="b"/>
            <a:pathLst>
              <a:path w="13794" h="18225" extrusionOk="0">
                <a:moveTo>
                  <a:pt x="6897" y="2190"/>
                </a:moveTo>
                <a:cubicBezTo>
                  <a:pt x="8977" y="2190"/>
                  <a:pt x="10671" y="3884"/>
                  <a:pt x="10671" y="5964"/>
                </a:cubicBezTo>
                <a:lnTo>
                  <a:pt x="10671" y="6949"/>
                </a:lnTo>
                <a:lnTo>
                  <a:pt x="3118" y="6949"/>
                </a:lnTo>
                <a:lnTo>
                  <a:pt x="3118" y="5964"/>
                </a:lnTo>
                <a:cubicBezTo>
                  <a:pt x="3118" y="3884"/>
                  <a:pt x="4817" y="2190"/>
                  <a:pt x="6897" y="2190"/>
                </a:cubicBezTo>
                <a:close/>
                <a:moveTo>
                  <a:pt x="6897" y="600"/>
                </a:moveTo>
                <a:cubicBezTo>
                  <a:pt x="9852" y="600"/>
                  <a:pt x="12261" y="3009"/>
                  <a:pt x="12261" y="5964"/>
                </a:cubicBezTo>
                <a:lnTo>
                  <a:pt x="12261" y="7116"/>
                </a:lnTo>
                <a:cubicBezTo>
                  <a:pt x="11985" y="7006"/>
                  <a:pt x="11656" y="6949"/>
                  <a:pt x="11275" y="6949"/>
                </a:cubicBezTo>
                <a:lnTo>
                  <a:pt x="11275" y="5964"/>
                </a:lnTo>
                <a:cubicBezTo>
                  <a:pt x="11275" y="3556"/>
                  <a:pt x="9305" y="1586"/>
                  <a:pt x="6897" y="1586"/>
                </a:cubicBezTo>
                <a:cubicBezTo>
                  <a:pt x="4488" y="1586"/>
                  <a:pt x="2518" y="3556"/>
                  <a:pt x="2518" y="5964"/>
                </a:cubicBezTo>
                <a:lnTo>
                  <a:pt x="2518" y="6949"/>
                </a:lnTo>
                <a:lnTo>
                  <a:pt x="2461" y="6949"/>
                </a:lnTo>
                <a:cubicBezTo>
                  <a:pt x="2133" y="6949"/>
                  <a:pt x="1804" y="7006"/>
                  <a:pt x="1533" y="7116"/>
                </a:cubicBezTo>
                <a:lnTo>
                  <a:pt x="1533" y="5964"/>
                </a:lnTo>
                <a:cubicBezTo>
                  <a:pt x="1533" y="3009"/>
                  <a:pt x="3941" y="600"/>
                  <a:pt x="6897" y="600"/>
                </a:cubicBezTo>
                <a:close/>
                <a:moveTo>
                  <a:pt x="11275" y="7497"/>
                </a:moveTo>
                <a:cubicBezTo>
                  <a:pt x="12370" y="7497"/>
                  <a:pt x="13189" y="8372"/>
                  <a:pt x="13189" y="9415"/>
                </a:cubicBezTo>
                <a:lnTo>
                  <a:pt x="13189" y="11328"/>
                </a:lnTo>
                <a:cubicBezTo>
                  <a:pt x="13189" y="14778"/>
                  <a:pt x="10343" y="17625"/>
                  <a:pt x="6897" y="17625"/>
                </a:cubicBezTo>
                <a:cubicBezTo>
                  <a:pt x="3394" y="17625"/>
                  <a:pt x="600" y="14778"/>
                  <a:pt x="600" y="11328"/>
                </a:cubicBezTo>
                <a:lnTo>
                  <a:pt x="600" y="9415"/>
                </a:lnTo>
                <a:cubicBezTo>
                  <a:pt x="600" y="8372"/>
                  <a:pt x="1423" y="7497"/>
                  <a:pt x="2461" y="7497"/>
                </a:cubicBezTo>
                <a:close/>
                <a:moveTo>
                  <a:pt x="6897" y="0"/>
                </a:moveTo>
                <a:cubicBezTo>
                  <a:pt x="3613" y="0"/>
                  <a:pt x="929" y="2680"/>
                  <a:pt x="929" y="5964"/>
                </a:cubicBezTo>
                <a:lnTo>
                  <a:pt x="929" y="7497"/>
                </a:lnTo>
                <a:cubicBezTo>
                  <a:pt x="329" y="7935"/>
                  <a:pt x="0" y="8648"/>
                  <a:pt x="0" y="9415"/>
                </a:cubicBezTo>
                <a:lnTo>
                  <a:pt x="0" y="11328"/>
                </a:lnTo>
                <a:cubicBezTo>
                  <a:pt x="0" y="15107"/>
                  <a:pt x="3065" y="18224"/>
                  <a:pt x="6897" y="18224"/>
                </a:cubicBezTo>
                <a:cubicBezTo>
                  <a:pt x="10671" y="18224"/>
                  <a:pt x="13793" y="15107"/>
                  <a:pt x="13793" y="11328"/>
                </a:cubicBezTo>
                <a:lnTo>
                  <a:pt x="13793" y="9415"/>
                </a:lnTo>
                <a:cubicBezTo>
                  <a:pt x="13793" y="8648"/>
                  <a:pt x="13408" y="7935"/>
                  <a:pt x="12860" y="7497"/>
                </a:cubicBezTo>
                <a:lnTo>
                  <a:pt x="12860" y="5964"/>
                </a:lnTo>
                <a:cubicBezTo>
                  <a:pt x="12860" y="2680"/>
                  <a:pt x="10181" y="0"/>
                  <a:pt x="6897" y="0"/>
                </a:cubicBezTo>
                <a:close/>
              </a:path>
            </a:pathLst>
          </a:custGeom>
          <a:solidFill>
            <a:srgbClr val="2A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96321274"/>
      </p:ext>
    </p:extLst>
  </p:cSld>
  <p:clrMapOvr>
    <a:masterClrMapping/>
  </p:clrMapOvr>
</p:sld>
</file>

<file path=ppt/theme/theme1.xml><?xml version="1.0" encoding="utf-8"?>
<a:theme xmlns:a="http://schemas.openxmlformats.org/drawingml/2006/main" name="Office Theme">
  <a:themeElements>
    <a:clrScheme name="MHC Colors">
      <a:dk1>
        <a:srgbClr val="253746"/>
      </a:dk1>
      <a:lt1>
        <a:srgbClr val="FFFFFF"/>
      </a:lt1>
      <a:dk2>
        <a:srgbClr val="004990"/>
      </a:dk2>
      <a:lt2>
        <a:srgbClr val="BFBFBF"/>
      </a:lt2>
      <a:accent1>
        <a:srgbClr val="526BA4"/>
      </a:accent1>
      <a:accent2>
        <a:srgbClr val="0FAD50"/>
      </a:accent2>
      <a:accent3>
        <a:srgbClr val="18AEA5"/>
      </a:accent3>
      <a:accent4>
        <a:srgbClr val="EE7008"/>
      </a:accent4>
      <a:accent5>
        <a:srgbClr val="385B6C"/>
      </a:accent5>
      <a:accent6>
        <a:srgbClr val="40BAD2"/>
      </a:accent6>
      <a:hlink>
        <a:srgbClr val="90BB23"/>
      </a:hlink>
      <a:folHlink>
        <a:srgbClr val="EE7008"/>
      </a:folHlink>
    </a:clrScheme>
    <a:fontScheme name="MHC Template 2024">
      <a:majorFont>
        <a:latin typeface="Futura PT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4321</TotalTime>
  <Words>1810</Words>
  <Application>Microsoft Office PowerPoint</Application>
  <PresentationFormat>Widescreen</PresentationFormat>
  <Paragraphs>253</Paragraphs>
  <Slides>49</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Futura PT Bold</vt:lpstr>
      <vt:lpstr>Libre Baskerville</vt:lpstr>
      <vt:lpstr>Open Sans</vt:lpstr>
      <vt:lpstr>Ubuntu</vt:lpstr>
      <vt:lpstr>Wingdings</vt:lpstr>
      <vt:lpstr>Office Theme</vt:lpstr>
      <vt:lpstr>PowerPoint Presentation</vt:lpstr>
      <vt:lpstr>Domestic Violence Awareness &amp; Support Services</vt:lpstr>
      <vt:lpstr>Gulf Coast Center for Nonviolence</vt:lpstr>
      <vt:lpstr>Services Provided</vt:lpstr>
      <vt:lpstr>What is Domestic Violence? </vt:lpstr>
      <vt:lpstr>01. Coercive Control</vt:lpstr>
      <vt:lpstr>PowerPoint Presentation</vt:lpstr>
      <vt:lpstr>PowerPoint Presentation</vt:lpstr>
      <vt:lpstr>PowerPoint Presentation</vt:lpstr>
      <vt:lpstr>Tools to Maintain Power and Control</vt:lpstr>
      <vt:lpstr>Abusers don’t use violence because they have lost control of themselves</vt:lpstr>
      <vt:lpstr>Abusers use violence when they’ve lost control of their partner.</vt:lpstr>
      <vt:lpstr>02 . Trapped in Abuse</vt:lpstr>
      <vt:lpstr>Forged Dependence</vt:lpstr>
      <vt:lpstr>Romance &amp; Love Still Plays a Role</vt:lpstr>
      <vt:lpstr>PowerPoint Presentation</vt:lpstr>
      <vt:lpstr>03 . The Danger Zone</vt:lpstr>
      <vt:lpstr>Signs that a Relationship Could be Fatal</vt:lpstr>
      <vt:lpstr>Signs that a Relationship Could be Fatal</vt:lpstr>
      <vt:lpstr>034. Breaking the Cycle</vt:lpstr>
      <vt:lpstr>Leaving is a Process,  not an Event</vt:lpstr>
      <vt:lpstr>First Steps to Freedom</vt:lpstr>
      <vt:lpstr>What is Human Trafficking? </vt:lpstr>
      <vt:lpstr>PowerPoint Presentation</vt:lpstr>
      <vt:lpstr>PowerPoint Presentation</vt:lpstr>
      <vt:lpstr>PowerPoint Presentation</vt:lpstr>
      <vt:lpstr>The Indicators </vt:lpstr>
      <vt:lpstr>PowerPoint Presentation</vt:lpstr>
      <vt:lpstr>Understand the Normal Behaviors in Adults Who Have Experienced Trauma</vt:lpstr>
      <vt:lpstr>Practice the Guiding Principles of Trauma Informed Care</vt:lpstr>
      <vt:lpstr>PowerPoint Presentation</vt:lpstr>
      <vt:lpstr>Questions?</vt:lpstr>
      <vt:lpstr>Hancock Resource Center </vt:lpstr>
      <vt:lpstr>Mission</vt:lpstr>
      <vt:lpstr>Hancock Resource Center Overview</vt:lpstr>
      <vt:lpstr>HRC Programs</vt:lpstr>
      <vt:lpstr>Confidentiality</vt:lpstr>
      <vt:lpstr>PowerPoint Presentation</vt:lpstr>
      <vt:lpstr>Violence Against Women's Act</vt:lpstr>
      <vt:lpstr>Housing Protections</vt:lpstr>
      <vt:lpstr>Housing Protections (continued)</vt:lpstr>
      <vt:lpstr>Role of the Housing Counselor</vt:lpstr>
      <vt:lpstr>Assisting those experiencing domestic violence</vt:lpstr>
      <vt:lpstr>Safety Planning </vt:lpstr>
      <vt:lpstr>Housing Challenges</vt:lpstr>
      <vt:lpstr>Transitional to Permanent Housing</vt:lpstr>
      <vt:lpstr>Empowerment through Voluntary Services </vt:lpstr>
      <vt:lpstr>Connect with HRC</vt:lpstr>
      <vt:lpstr>Presenters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Brittany Sistrunk</dc:creator>
  <cp:lastModifiedBy>Julie Brooks</cp:lastModifiedBy>
  <cp:revision>671</cp:revision>
  <dcterms:created xsi:type="dcterms:W3CDTF">2024-01-24T15:33:01Z</dcterms:created>
  <dcterms:modified xsi:type="dcterms:W3CDTF">2024-04-15T15:54:41Z</dcterms:modified>
</cp:coreProperties>
</file>